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1pPr>
    <a:lvl2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2pPr>
    <a:lvl3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3pPr>
    <a:lvl4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4pPr>
    <a:lvl5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5pPr>
    <a:lvl6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6pPr>
    <a:lvl7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7pPr>
    <a:lvl8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8pPr>
    <a:lvl9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p:spTree>
      <p:nvGrpSpPr>
        <p:cNvPr id="1" name=""/>
        <p:cNvGrpSpPr/>
        <p:nvPr/>
      </p:nvGrpSpPr>
      <p:grpSpPr>
        <a:xfrm>
          <a:off x="0" y="0"/>
          <a:ext cx="0" cy="0"/>
          <a:chOff x="0" y="0"/>
          <a:chExt cx="0" cy="0"/>
        </a:xfrm>
      </p:grpSpPr>
      <p:sp>
        <p:nvSpPr>
          <p:cNvPr id="11" name="Testo titolo"/>
          <p:cNvSpPr txBox="1"/>
          <p:nvPr>
            <p:ph type="title"/>
          </p:nvPr>
        </p:nvSpPr>
        <p:spPr>
          <a:xfrm>
            <a:off x="2374900" y="2387600"/>
            <a:ext cx="19621500" cy="4876800"/>
          </a:xfrm>
          <a:prstGeom prst="rect">
            <a:avLst/>
          </a:prstGeom>
        </p:spPr>
        <p:txBody>
          <a:bodyPr anchor="b"/>
          <a:lstStyle>
            <a:lvl1pPr algn="ctr"/>
          </a:lstStyle>
          <a:p>
            <a:pPr/>
            <a:r>
              <a:t>Testo titolo</a:t>
            </a:r>
          </a:p>
        </p:txBody>
      </p:sp>
      <p:sp>
        <p:nvSpPr>
          <p:cNvPr id="12" name="Corpo livello uno…"/>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lenco">
    <p:spTree>
      <p:nvGrpSpPr>
        <p:cNvPr id="1" name=""/>
        <p:cNvGrpSpPr/>
        <p:nvPr/>
      </p:nvGrpSpPr>
      <p:grpSpPr>
        <a:xfrm>
          <a:off x="0" y="0"/>
          <a:ext cx="0" cy="0"/>
          <a:chOff x="0" y="0"/>
          <a:chExt cx="0" cy="0"/>
        </a:xfrm>
      </p:grpSpPr>
      <p:sp>
        <p:nvSpPr>
          <p:cNvPr id="93" name="Corpo livello uno…"/>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101" name="Piramidi di Giza su sfondo con tramonto"/>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102" name="Primo piano di una piramide a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103" name="Sfinge di fronte alle piramidi di Giza con un cielo limpido azzurro sullo sfondo"/>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10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111" name="“Inserisci qui una citazion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“Inserisci qui una citazione”.</a:t>
            </a:r>
          </a:p>
        </p:txBody>
      </p:sp>
      <p:sp>
        <p:nvSpPr>
          <p:cNvPr id="112" name="–Giovanni Mela"/>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–Giovanni Mela</a:t>
            </a:r>
          </a:p>
        </p:txBody>
      </p:sp>
      <p:sp>
        <p:nvSpPr>
          <p:cNvPr id="1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20" name="Piramidi di Giza su sfondo con tramonto"/>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2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2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Piramidi di Giza su sfondo con tramonto"/>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esto titolo"/>
          <p:cNvSpPr txBox="1"/>
          <p:nvPr>
            <p:ph type="title"/>
          </p:nvPr>
        </p:nvSpPr>
        <p:spPr>
          <a:xfrm>
            <a:off x="2374900" y="9080500"/>
            <a:ext cx="19621500" cy="1905000"/>
          </a:xfrm>
          <a:prstGeom prst="rect">
            <a:avLst/>
          </a:prstGeom>
        </p:spPr>
        <p:txBody>
          <a:bodyPr anchor="b"/>
          <a:lstStyle>
            <a:lvl1pPr algn="ctr"/>
          </a:lstStyle>
          <a:p>
            <a:pPr/>
            <a:r>
              <a:t>Testo titolo</a:t>
            </a:r>
          </a:p>
        </p:txBody>
      </p:sp>
      <p:sp>
        <p:nvSpPr>
          <p:cNvPr id="22" name="Corpo livello uno…"/>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esto titolo"/>
          <p:cNvSpPr txBox="1"/>
          <p:nvPr>
            <p:ph type="title"/>
          </p:nvPr>
        </p:nvSpPr>
        <p:spPr>
          <a:xfrm>
            <a:off x="2374900" y="5143500"/>
            <a:ext cx="19621500" cy="3429000"/>
          </a:xfrm>
          <a:prstGeom prst="rect">
            <a:avLst/>
          </a:prstGeom>
        </p:spPr>
        <p:txBody>
          <a:bodyPr/>
          <a:lstStyle>
            <a:lvl1pPr algn="ctr"/>
          </a:lstStyle>
          <a:p>
            <a:pPr/>
            <a:r>
              <a:t>Testo titolo</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Piramidi di Giza su sfondo con tramonto"/>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esto titolo"/>
          <p:cNvSpPr txBox="1"/>
          <p:nvPr>
            <p:ph type="title"/>
          </p:nvPr>
        </p:nvSpPr>
        <p:spPr>
          <a:xfrm>
            <a:off x="1816100" y="1943100"/>
            <a:ext cx="10502900" cy="5626100"/>
          </a:xfrm>
          <a:prstGeom prst="rect">
            <a:avLst/>
          </a:prstGeom>
        </p:spPr>
        <p:txBody>
          <a:bodyPr anchor="b"/>
          <a:lstStyle>
            <a:lvl1pPr algn="ctr">
              <a:defRPr sz="9400"/>
            </a:lvl1pPr>
          </a:lstStyle>
          <a:p>
            <a:pPr/>
            <a:r>
              <a:t>Testo titolo</a:t>
            </a:r>
          </a:p>
        </p:txBody>
      </p:sp>
      <p:sp>
        <p:nvSpPr>
          <p:cNvPr id="40" name="Corpo livello uno…"/>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esto titolo"/>
          <p:cNvSpPr txBox="1"/>
          <p:nvPr>
            <p:ph type="title"/>
          </p:nvPr>
        </p:nvSpPr>
        <p:spPr>
          <a:xfrm>
            <a:off x="2374900" y="889000"/>
            <a:ext cx="19621500" cy="2959100"/>
          </a:xfrm>
          <a:prstGeom prst="rect">
            <a:avLst/>
          </a:prstGeom>
        </p:spPr>
        <p:txBody>
          <a:bodyPr/>
          <a:lstStyle>
            <a:lvl1pPr algn="ctr"/>
          </a:lstStyle>
          <a:p>
            <a:pPr/>
            <a:r>
              <a:t>Testo titolo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d elenco">
    <p:spTree>
      <p:nvGrpSpPr>
        <p:cNvPr id="1" name=""/>
        <p:cNvGrpSpPr/>
        <p:nvPr/>
      </p:nvGrpSpPr>
      <p:grpSpPr>
        <a:xfrm>
          <a:off x="0" y="0"/>
          <a:ext cx="0" cy="0"/>
          <a:chOff x="0" y="0"/>
          <a:chExt cx="0" cy="0"/>
        </a:xfrm>
      </p:grpSpPr>
      <p:sp>
        <p:nvSpPr>
          <p:cNvPr id="56" name="Testo titolo"/>
          <p:cNvSpPr txBox="1"/>
          <p:nvPr>
            <p:ph type="title"/>
          </p:nvPr>
        </p:nvSpPr>
        <p:spPr>
          <a:xfrm>
            <a:off x="2374900" y="889000"/>
            <a:ext cx="19621500" cy="2959100"/>
          </a:xfrm>
          <a:prstGeom prst="rect">
            <a:avLst/>
          </a:prstGeom>
        </p:spPr>
        <p:txBody>
          <a:bodyPr/>
          <a:lstStyle>
            <a:lvl1pPr algn="ctr"/>
          </a:lstStyle>
          <a:p>
            <a:pPr/>
            <a:r>
              <a:t>Testo titolo</a:t>
            </a:r>
          </a:p>
        </p:txBody>
      </p:sp>
      <p:sp>
        <p:nvSpPr>
          <p:cNvPr id="57" name="Corpo livello uno…"/>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lenco e foto">
    <p:spTree>
      <p:nvGrpSpPr>
        <p:cNvPr id="1" name=""/>
        <p:cNvGrpSpPr/>
        <p:nvPr/>
      </p:nvGrpSpPr>
      <p:grpSpPr>
        <a:xfrm>
          <a:off x="0" y="0"/>
          <a:ext cx="0" cy="0"/>
          <a:chOff x="0" y="0"/>
          <a:chExt cx="0" cy="0"/>
        </a:xfrm>
      </p:grpSpPr>
      <p:sp>
        <p:nvSpPr>
          <p:cNvPr id="65" name="Piramidi di Giza su sfondo con tramonto"/>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esto titolo"/>
          <p:cNvSpPr txBox="1"/>
          <p:nvPr>
            <p:ph type="title"/>
          </p:nvPr>
        </p:nvSpPr>
        <p:spPr>
          <a:xfrm>
            <a:off x="2374900" y="889000"/>
            <a:ext cx="19621500" cy="2959100"/>
          </a:xfrm>
          <a:prstGeom prst="rect">
            <a:avLst/>
          </a:prstGeom>
        </p:spPr>
        <p:txBody>
          <a:bodyPr/>
          <a:lstStyle>
            <a:lvl1pPr algn="ctr"/>
          </a:lstStyle>
          <a:p>
            <a:pPr/>
            <a:r>
              <a:t>Testo titolo</a:t>
            </a:r>
          </a:p>
        </p:txBody>
      </p:sp>
      <p:sp>
        <p:nvSpPr>
          <p:cNvPr id="67" name="Corpo livello uno…"/>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lenco e diretta piccola">
    <p:spTree>
      <p:nvGrpSpPr>
        <p:cNvPr id="1" name=""/>
        <p:cNvGrpSpPr/>
        <p:nvPr/>
      </p:nvGrpSpPr>
      <p:grpSpPr>
        <a:xfrm>
          <a:off x="0" y="0"/>
          <a:ext cx="0" cy="0"/>
          <a:chOff x="0" y="0"/>
          <a:chExt cx="0" cy="0"/>
        </a:xfrm>
      </p:grpSpPr>
      <p:sp>
        <p:nvSpPr>
          <p:cNvPr id="75" name="Testo titolo"/>
          <p:cNvSpPr txBox="1"/>
          <p:nvPr>
            <p:ph type="title"/>
          </p:nvPr>
        </p:nvSpPr>
        <p:spPr>
          <a:xfrm>
            <a:off x="2374900" y="889000"/>
            <a:ext cx="19621500" cy="2959100"/>
          </a:xfrm>
          <a:prstGeom prst="rect">
            <a:avLst/>
          </a:prstGeom>
        </p:spPr>
        <p:txBody>
          <a:bodyPr/>
          <a:lstStyle>
            <a:lvl1pPr algn="ctr"/>
          </a:lstStyle>
          <a:p>
            <a:pPr/>
            <a:r>
              <a:t>Testo titolo</a:t>
            </a:r>
          </a:p>
        </p:txBody>
      </p:sp>
      <p:sp>
        <p:nvSpPr>
          <p:cNvPr id="76" name="Corpo livello uno…"/>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Corpo livello uno</a:t>
            </a:r>
          </a:p>
          <a:p>
            <a:pPr lvl="1"/>
            <a:r>
              <a:t>Corpo livello due</a:t>
            </a:r>
          </a:p>
          <a:p>
            <a:pPr lvl="2"/>
            <a:r>
              <a:t>Corpo livello tre</a:t>
            </a:r>
          </a:p>
          <a:p>
            <a:pPr lvl="3"/>
            <a:r>
              <a:t>Corpo livello quattro</a:t>
            </a:r>
          </a:p>
          <a:p>
            <a:pPr lvl="4"/>
            <a:r>
              <a:t>Corpo livello cinque</a:t>
            </a:r>
          </a:p>
        </p:txBody>
      </p:sp>
      <p:sp>
        <p:nvSpPr>
          <p:cNvPr id="7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lenco e diretta grande">
    <p:spTree>
      <p:nvGrpSpPr>
        <p:cNvPr id="1" name=""/>
        <p:cNvGrpSpPr/>
        <p:nvPr/>
      </p:nvGrpSpPr>
      <p:grpSpPr>
        <a:xfrm>
          <a:off x="0" y="0"/>
          <a:ext cx="0" cy="0"/>
          <a:chOff x="0" y="0"/>
          <a:chExt cx="0" cy="0"/>
        </a:xfrm>
      </p:grpSpPr>
      <p:sp>
        <p:nvSpPr>
          <p:cNvPr id="84" name="Testo titolo"/>
          <p:cNvSpPr txBox="1"/>
          <p:nvPr>
            <p:ph type="title"/>
          </p:nvPr>
        </p:nvSpPr>
        <p:spPr>
          <a:xfrm>
            <a:off x="2374900" y="889000"/>
            <a:ext cx="19621500" cy="2959100"/>
          </a:xfrm>
          <a:prstGeom prst="rect">
            <a:avLst/>
          </a:prstGeom>
        </p:spPr>
        <p:txBody>
          <a:bodyPr/>
          <a:lstStyle>
            <a:lvl1pPr algn="ctr"/>
          </a:lstStyle>
          <a:p>
            <a:pPr/>
            <a:r>
              <a:t>Testo titolo</a:t>
            </a:r>
          </a:p>
        </p:txBody>
      </p:sp>
      <p:sp>
        <p:nvSpPr>
          <p:cNvPr id="85" name="Corpo livello uno…"/>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Corpo livello uno</a:t>
            </a:r>
          </a:p>
          <a:p>
            <a:pPr lvl="1"/>
            <a:r>
              <a:t>Corpo livello due</a:t>
            </a:r>
          </a:p>
          <a:p>
            <a:pPr lvl="2"/>
            <a:r>
              <a:t>Corpo livello tre</a:t>
            </a:r>
          </a:p>
          <a:p>
            <a:pPr lvl="3"/>
            <a:r>
              <a:t>Corpo livello quattro</a:t>
            </a:r>
          </a:p>
          <a:p>
            <a:pPr lvl="4"/>
            <a:r>
              <a:t>Corpo livello cinque</a:t>
            </a: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Corpo livello uno…"/>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Corpo livello uno</a:t>
            </a:r>
          </a:p>
          <a:p>
            <a:pPr lvl="1"/>
            <a:r>
              <a:t>Corpo livello due</a:t>
            </a:r>
          </a:p>
          <a:p>
            <a:pPr lvl="2"/>
            <a:r>
              <a:t>Corpo livello tre</a:t>
            </a:r>
          </a:p>
          <a:p>
            <a:pPr lvl="3"/>
            <a:r>
              <a:t>Corpo livello quattro</a:t>
            </a:r>
          </a:p>
          <a:p>
            <a:pPr lvl="4"/>
            <a:r>
              <a:t>Corpo livello cinque</a:t>
            </a:r>
          </a:p>
        </p:txBody>
      </p:sp>
      <p:sp>
        <p:nvSpPr>
          <p:cNvPr id="3" name="Testo titolo"/>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Testo titolo</a:t>
            </a:r>
          </a:p>
        </p:txBody>
      </p:sp>
      <p:sp>
        <p:nvSpPr>
          <p:cNvPr id="4" name="Numero diapositiva"/>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lgn="ctr">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3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www.fondazionefalcone.it/index.php?id_area=1" TargetMode="External"/><Relationship Id="rId4" Type="http://schemas.openxmlformats.org/officeDocument/2006/relationships/image" Target="../media/image6.png"/><Relationship Id="rId5"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3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ainews.it/dl/rainews/media/Esplosione-a-Capaci-il-video-della-ricostruzione-della-procura-534b1096-87bb-40cd-a654-1c33839dd948.html" TargetMode="External"/><Relationship Id="rId3" Type="http://schemas.openxmlformats.org/officeDocument/2006/relationships/image" Target="../media/image7.png"/><Relationship Id="rId4"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hyperlink" Target="http://www.francetvinfo.fr/monde/italie/il-y-a-25-ans-l-assassinat-du-juge-falcone-ces-images-sont-impossibles-a-effacer-elles-sont-une-blessure-trop-profonde-pour-notre-generation_2202572.html" TargetMode="External"/><Relationship Id="rId5"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hyperlink" Target="https://www.lifegate.it/persone/news/paolo-borsellino-mafia-storia-biografia" TargetMode="External"/><Relationship Id="rId4" Type="http://schemas.openxmlformats.org/officeDocument/2006/relationships/hyperlink" Target="http://www.antimafiaduemila.com/home/primo-piano/56331-rocco-chinnici-un-giudice-che-troppo-aveva-intuito.html" TargetMode="External"/><Relationship Id="rId5" Type="http://schemas.openxmlformats.org/officeDocument/2006/relationships/hyperlink" Target="http://www.raistoria.rai.it/articoli/pool-antimafia/30293/default.aspx" TargetMode="External"/><Relationship Id="rId6"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ricerca.repubblica.it/repubblica/archivio/repubblica/1985/08/07/duecento-colpi-di-kalashnikov.html" TargetMode="External"/><Relationship Id="rId3" Type="http://schemas.openxmlformats.org/officeDocument/2006/relationships/image" Target="../media/image14.png"/><Relationship Id="rId4"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Immagine" descr="Immagine"/>
          <p:cNvPicPr>
            <a:picLocks noChangeAspect="1"/>
          </p:cNvPicPr>
          <p:nvPr/>
        </p:nvPicPr>
        <p:blipFill>
          <a:blip r:embed="rId2">
            <a:extLst/>
          </a:blip>
          <a:stretch>
            <a:fillRect/>
          </a:stretch>
        </p:blipFill>
        <p:spPr>
          <a:xfrm>
            <a:off x="7233928" y="2346964"/>
            <a:ext cx="9916144" cy="4958072"/>
          </a:xfrm>
          <a:prstGeom prst="rect">
            <a:avLst/>
          </a:prstGeom>
          <a:ln w="12700">
            <a:miter lim="400000"/>
          </a:ln>
        </p:spPr>
      </p:pic>
      <p:grpSp>
        <p:nvGrpSpPr>
          <p:cNvPr id="140" name="Giovanni Falcone e la storia della strage di Capaci"/>
          <p:cNvGrpSpPr/>
          <p:nvPr/>
        </p:nvGrpSpPr>
        <p:grpSpPr>
          <a:xfrm>
            <a:off x="4580816" y="9764962"/>
            <a:ext cx="14263125" cy="1041401"/>
            <a:chOff x="0" y="0"/>
            <a:chExt cx="14263123" cy="1041400"/>
          </a:xfrm>
        </p:grpSpPr>
        <p:sp>
          <p:nvSpPr>
            <p:cNvPr id="139" name="Giovanni Falcone e la storia della strage di Capaci"/>
            <p:cNvSpPr txBox="1"/>
            <p:nvPr/>
          </p:nvSpPr>
          <p:spPr>
            <a:xfrm>
              <a:off x="25400" y="25400"/>
              <a:ext cx="14212324" cy="990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spcBef>
                  <a:spcPts val="0"/>
                </a:spcBef>
                <a:defRPr sz="4300"/>
              </a:lvl1pPr>
            </a:lstStyle>
            <a:p>
              <a:pPr/>
              <a:r>
                <a:t>Giovanni Falcone e la storia della strage di Capaci</a:t>
              </a:r>
            </a:p>
          </p:txBody>
        </p:sp>
        <p:pic>
          <p:nvPicPr>
            <p:cNvPr id="138" name="Giovanni Falcone e la storia della strage di Capaci Giovanni Falcone e la storia della strage di Capaci" descr="Giovanni Falcone e la storia della strage di Capaci Giovanni Falcone e la storia della strage di Capaci"/>
            <p:cNvPicPr>
              <a:picLocks noChangeAspect="0"/>
            </p:cNvPicPr>
            <p:nvPr/>
          </p:nvPicPr>
          <p:blipFill>
            <a:blip r:embed="rId3">
              <a:extLst/>
            </a:blip>
            <a:stretch>
              <a:fillRect/>
            </a:stretch>
          </p:blipFill>
          <p:spPr>
            <a:xfrm>
              <a:off x="0" y="0"/>
              <a:ext cx="14263124" cy="1041400"/>
            </a:xfrm>
            <a:prstGeom prst="rect">
              <a:avLst/>
            </a:prstGeom>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Immagine" descr="Immagine"/>
          <p:cNvPicPr>
            <a:picLocks noChangeAspect="1"/>
          </p:cNvPicPr>
          <p:nvPr/>
        </p:nvPicPr>
        <p:blipFill>
          <a:blip r:embed="rId2">
            <a:extLst/>
          </a:blip>
          <a:stretch>
            <a:fillRect/>
          </a:stretch>
        </p:blipFill>
        <p:spPr>
          <a:xfrm>
            <a:off x="4017168" y="1334425"/>
            <a:ext cx="17064704" cy="1104715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Immagine" descr="Immagine"/>
          <p:cNvPicPr>
            <a:picLocks noChangeAspect="1"/>
          </p:cNvPicPr>
          <p:nvPr/>
        </p:nvPicPr>
        <p:blipFill>
          <a:blip r:embed="rId2">
            <a:extLst/>
          </a:blip>
          <a:stretch>
            <a:fillRect/>
          </a:stretch>
        </p:blipFill>
        <p:spPr>
          <a:xfrm>
            <a:off x="6004114" y="994022"/>
            <a:ext cx="11145902" cy="6977517"/>
          </a:xfrm>
          <a:prstGeom prst="rect">
            <a:avLst/>
          </a:prstGeom>
          <a:ln w="12700">
            <a:miter lim="400000"/>
          </a:ln>
        </p:spPr>
      </p:pic>
      <p:grpSp>
        <p:nvGrpSpPr>
          <p:cNvPr id="199" name="Mancano pochi minuti alle 18 del 23 maggio 1992 quando, sull'autostrada che collega l'aeroporto di Punta Raisi a Palermo, esplode una carica di tritolo: è la strage di Capaci"/>
          <p:cNvGrpSpPr/>
          <p:nvPr/>
        </p:nvGrpSpPr>
        <p:grpSpPr>
          <a:xfrm>
            <a:off x="6086376" y="8310572"/>
            <a:ext cx="10981378" cy="4394201"/>
            <a:chOff x="0" y="0"/>
            <a:chExt cx="10981377" cy="4394200"/>
          </a:xfrm>
        </p:grpSpPr>
        <p:sp>
          <p:nvSpPr>
            <p:cNvPr id="198" name="Mancano pochi minuti alle 18 del 23 maggio 1992 quando, sull'autostrada che collega l'aeroporto di Punta Raisi a Palermo, esplode una carica di tritolo: è la strage di Capaci"/>
            <p:cNvSpPr txBox="1"/>
            <p:nvPr/>
          </p:nvSpPr>
          <p:spPr>
            <a:xfrm>
              <a:off x="25400" y="25400"/>
              <a:ext cx="10930578" cy="4343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Mancano pochi minuti alle 18 del 23 maggio 1992 quando, sull'autostrada che collega l'aeroporto di Punta Raisi a Palermo, esplode una carica di tritolo: è la strage di Capaci</a:t>
              </a:r>
            </a:p>
          </p:txBody>
        </p:sp>
        <p:pic>
          <p:nvPicPr>
            <p:cNvPr id="197" name="Mancano pochi minuti alle 18 del 23 maggio 1992 quando, sull'autostrada che collega l'aeroporto di Punta Raisi a Palermo, esplode una carica di tritolo: è la strage di Capaci Mancano pochi minuti alle 18 del 23 maggio 1992 quando, sull'autostrada che col" descr="Mancano pochi minuti alle 18 del 23 maggio 1992 quando, sull'autostrada che collega l'aeroporto di Punta Raisi a Palermo, esplode una carica di tritolo: è la strage di Capaci Mancano pochi minuti alle 18 del 23 maggio 1992 quando, sull'autostrada che collega l'aeroporto di Punta Raisi a Palermo, esplode una carica di tritolo: è la strage di Capaci"/>
            <p:cNvPicPr>
              <a:picLocks noChangeAspect="0"/>
            </p:cNvPicPr>
            <p:nvPr/>
          </p:nvPicPr>
          <p:blipFill>
            <a:blip r:embed="rId3">
              <a:extLst/>
            </a:blip>
            <a:stretch>
              <a:fillRect/>
            </a:stretch>
          </p:blipFill>
          <p:spPr>
            <a:xfrm>
              <a:off x="0" y="0"/>
              <a:ext cx="10981378" cy="4394200"/>
            </a:xfrm>
            <a:prstGeom prst="rect">
              <a:avLst/>
            </a:prstGeom>
            <a:effectLst/>
          </p:spPr>
        </p:pic>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Immagine" descr="Immagine"/>
          <p:cNvPicPr>
            <a:picLocks noChangeAspect="1"/>
          </p:cNvPicPr>
          <p:nvPr/>
        </p:nvPicPr>
        <p:blipFill>
          <a:blip r:embed="rId2">
            <a:extLst/>
          </a:blip>
          <a:stretch>
            <a:fillRect/>
          </a:stretch>
        </p:blipFill>
        <p:spPr>
          <a:xfrm>
            <a:off x="5766488" y="923919"/>
            <a:ext cx="11577143" cy="7247480"/>
          </a:xfrm>
          <a:prstGeom prst="rect">
            <a:avLst/>
          </a:prstGeom>
          <a:ln w="12700">
            <a:miter lim="400000"/>
          </a:ln>
        </p:spPr>
      </p:pic>
      <p:grpSp>
        <p:nvGrpSpPr>
          <p:cNvPr id="204" name="Rimangono uccisi il giudice Giovanni Falcone e sua moglie Francesca Morvillo. I due erano appena atterrati a Punta Raisi da Roma, dove Falcone era stato chiamato un anno prima dal ministro della Giustizia Claudio Martelli per la direzione degli affari pe"/>
          <p:cNvGrpSpPr/>
          <p:nvPr/>
        </p:nvGrpSpPr>
        <p:grpSpPr>
          <a:xfrm>
            <a:off x="4673577" y="8471309"/>
            <a:ext cx="13762966" cy="4394201"/>
            <a:chOff x="0" y="0"/>
            <a:chExt cx="13762964" cy="4394200"/>
          </a:xfrm>
        </p:grpSpPr>
        <p:sp>
          <p:nvSpPr>
            <p:cNvPr id="203" name="Rimangono uccisi il giudice Giovanni Falcone e sua moglie Francesca Morvillo. I due erano appena atterrati a Punta Raisi da Roma, dove Falcone era stato chiamato un anno prima dal ministro della Giustizia Claudio Martelli per la direzione degli affari pe"/>
            <p:cNvSpPr txBox="1"/>
            <p:nvPr/>
          </p:nvSpPr>
          <p:spPr>
            <a:xfrm>
              <a:off x="25400" y="25400"/>
              <a:ext cx="13712165" cy="4343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Rimangono uccisi il giudice Giovanni Falcone e sua moglie Francesca Morvillo. I due erano appena atterrati a Punta Raisi da Roma, dove Falcone era stato chiamato un anno prima dal ministro della Giustizia Claudio Martelli per la direzione degli affari penali</a:t>
              </a:r>
            </a:p>
          </p:txBody>
        </p:sp>
        <p:pic>
          <p:nvPicPr>
            <p:cNvPr id="202" name="Rimangono uccisi il giudice Giovanni Falcone e sua moglie Francesca Morvillo. I due erano appena atterrati a Punta Raisi da Roma, dove Falcone era stato chiamato un anno prima dal ministro della Giustizia Claudio Martelli per la direzione degli affari pe" descr="Rimangono uccisi il giudice Giovanni Falcone e sua moglie Francesca Morvillo. I due erano appena atterrati a Punta Raisi da Roma, dove Falcone era stato chiamato un anno prima dal ministro della Giustizia Claudio Martelli per la direzione degli affari penali Rimangono uccisi il giudice Giovanni Falcone e sua moglie Francesca Morvillo. I due erano appena atterrati a Punta Raisi da Roma, dove Falcone era stato chiamato un anno prima dal ministro della Giustizia Claudio Martelli per la direzione degli affari penali"/>
            <p:cNvPicPr>
              <a:picLocks noChangeAspect="0"/>
            </p:cNvPicPr>
            <p:nvPr/>
          </p:nvPicPr>
          <p:blipFill>
            <a:blip r:embed="rId3">
              <a:extLst/>
            </a:blip>
            <a:stretch>
              <a:fillRect/>
            </a:stretch>
          </p:blipFill>
          <p:spPr>
            <a:xfrm>
              <a:off x="0" y="0"/>
              <a:ext cx="13762965" cy="4394200"/>
            </a:xfrm>
            <a:prstGeom prst="rect">
              <a:avLst/>
            </a:prstGeom>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Immagine" descr="Immagine"/>
          <p:cNvPicPr>
            <a:picLocks noChangeAspect="1"/>
          </p:cNvPicPr>
          <p:nvPr/>
        </p:nvPicPr>
        <p:blipFill>
          <a:blip r:embed="rId2">
            <a:extLst/>
          </a:blip>
          <a:stretch>
            <a:fillRect/>
          </a:stretch>
        </p:blipFill>
        <p:spPr>
          <a:xfrm>
            <a:off x="6925962" y="1180206"/>
            <a:ext cx="11123865" cy="6963720"/>
          </a:xfrm>
          <a:prstGeom prst="rect">
            <a:avLst/>
          </a:prstGeom>
          <a:ln w="12700">
            <a:miter lim="400000"/>
          </a:ln>
        </p:spPr>
      </p:pic>
      <p:grpSp>
        <p:nvGrpSpPr>
          <p:cNvPr id="209" name="Con il magistrato e la moglie, perdono la vita anche i 3 uomini della scorta Antonio Montinaro, Rocco Dicillo e Vito Schifani"/>
          <p:cNvGrpSpPr/>
          <p:nvPr/>
        </p:nvGrpSpPr>
        <p:grpSpPr>
          <a:xfrm>
            <a:off x="7465656" y="9074152"/>
            <a:ext cx="9452688" cy="3556001"/>
            <a:chOff x="0" y="0"/>
            <a:chExt cx="9452686" cy="3556000"/>
          </a:xfrm>
        </p:grpSpPr>
        <p:sp>
          <p:nvSpPr>
            <p:cNvPr id="208" name="Con il magistrato e la moglie, perdono la vita anche i 3 uomini della scorta Antonio Montinaro, Rocco Dicillo e Vito Schifani"/>
            <p:cNvSpPr txBox="1"/>
            <p:nvPr/>
          </p:nvSpPr>
          <p:spPr>
            <a:xfrm>
              <a:off x="25400" y="25400"/>
              <a:ext cx="9401887" cy="3505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Con il magistrato e la moglie, perdono la vita anche i 3 uomini della scorta Antonio Montinaro, Rocco Dicillo e Vito Schifani</a:t>
              </a:r>
            </a:p>
          </p:txBody>
        </p:sp>
        <p:pic>
          <p:nvPicPr>
            <p:cNvPr id="207" name="Con il magistrato e la moglie, perdono la vita anche i 3 uomini della scorta Antonio Montinaro, Rocco Dicillo e Vito Schifani Con il magistrato e la moglie, perdono la vita anche i 3 uomini della scorta Antonio Montinaro, Rocco Dicillo e Vito Schifani" descr="Con il magistrato e la moglie, perdono la vita anche i 3 uomini della scorta Antonio Montinaro, Rocco Dicillo e Vito Schifani Con il magistrato e la moglie, perdono la vita anche i 3 uomini della scorta Antonio Montinaro, Rocco Dicillo e Vito Schifani"/>
            <p:cNvPicPr>
              <a:picLocks noChangeAspect="0"/>
            </p:cNvPicPr>
            <p:nvPr/>
          </p:nvPicPr>
          <p:blipFill>
            <a:blip r:embed="rId3">
              <a:extLst/>
            </a:blip>
            <a:stretch>
              <a:fillRect/>
            </a:stretch>
          </p:blipFill>
          <p:spPr>
            <a:xfrm>
              <a:off x="0" y="0"/>
              <a:ext cx="9452687" cy="3556000"/>
            </a:xfrm>
            <a:prstGeom prst="rect">
              <a:avLst/>
            </a:prstGeom>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Immagine" descr="Immagine"/>
          <p:cNvPicPr>
            <a:picLocks noChangeAspect="1"/>
          </p:cNvPicPr>
          <p:nvPr/>
        </p:nvPicPr>
        <p:blipFill>
          <a:blip r:embed="rId2">
            <a:extLst/>
          </a:blip>
          <a:stretch>
            <a:fillRect/>
          </a:stretch>
        </p:blipFill>
        <p:spPr>
          <a:xfrm>
            <a:off x="6919366" y="920468"/>
            <a:ext cx="10545268" cy="6601509"/>
          </a:xfrm>
          <a:prstGeom prst="rect">
            <a:avLst/>
          </a:prstGeom>
          <a:ln w="12700">
            <a:miter lim="400000"/>
          </a:ln>
        </p:spPr>
      </p:pic>
      <p:grpSp>
        <p:nvGrpSpPr>
          <p:cNvPr id="214" name="L'artificiere della mafia compattò l’esplosivo per aumentarne la capacità distruttiva. Per occludere l’accesso al tunnel, dove gli attentatori nascosero il tritolo, furono utilizzati una rete da letto ed un materasso"/>
          <p:cNvGrpSpPr/>
          <p:nvPr/>
        </p:nvGrpSpPr>
        <p:grpSpPr>
          <a:xfrm>
            <a:off x="6556872" y="8121550"/>
            <a:ext cx="10788992" cy="4394201"/>
            <a:chOff x="0" y="0"/>
            <a:chExt cx="10788991" cy="4394200"/>
          </a:xfrm>
        </p:grpSpPr>
        <p:sp>
          <p:nvSpPr>
            <p:cNvPr id="213" name="L'artificiere della mafia compattò l’esplosivo per aumentarne la capacità distruttiva. Per occludere l’accesso al tunnel, dove gli attentatori nascosero il tritolo, furono utilizzati una rete da letto ed un materasso"/>
            <p:cNvSpPr txBox="1"/>
            <p:nvPr/>
          </p:nvSpPr>
          <p:spPr>
            <a:xfrm>
              <a:off x="25400" y="25400"/>
              <a:ext cx="10738192" cy="4343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L'artificiere della mafia compattò l’esplosivo per aumentarne la capacità distruttiva. Per occludere l’accesso al tunnel, dove gli attentatori nascosero il tritolo, furono utilizzati una rete da letto ed un materasso</a:t>
              </a:r>
            </a:p>
          </p:txBody>
        </p:sp>
        <p:pic>
          <p:nvPicPr>
            <p:cNvPr id="212" name="L'artificiere della mafia compattò l’esplosivo per aumentarne la capacità distruttiva. Per occludere l’accesso al tunnel, dove gli attentatori nascosero il tritolo, furono utilizzati una rete da letto ed un materasso L'artificiere della mafia compattò l’" descr="L'artificiere della mafia compattò l’esplosivo per aumentarne la capacità distruttiva. Per occludere l’accesso al tunnel, dove gli attentatori nascosero il tritolo, furono utilizzati una rete da letto ed un materasso L'artificiere della mafia compattò l’esplosivo per aumentarne la capacità distruttiva. Per occludere l’accesso al tunnel, dove gli attentatori nascosero il tritolo, furono utilizzati una rete da letto ed un materasso"/>
            <p:cNvPicPr>
              <a:picLocks noChangeAspect="0"/>
            </p:cNvPicPr>
            <p:nvPr/>
          </p:nvPicPr>
          <p:blipFill>
            <a:blip r:embed="rId3">
              <a:extLst/>
            </a:blip>
            <a:stretch>
              <a:fillRect/>
            </a:stretch>
          </p:blipFill>
          <p:spPr>
            <a:xfrm>
              <a:off x="0" y="0"/>
              <a:ext cx="10788992" cy="4394200"/>
            </a:xfrm>
            <a:prstGeom prst="rect">
              <a:avLst/>
            </a:prstGeom>
            <a:effectLst/>
          </p:spPr>
        </p:pic>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Immagine" descr="Immagine"/>
          <p:cNvPicPr>
            <a:picLocks noChangeAspect="1"/>
          </p:cNvPicPr>
          <p:nvPr/>
        </p:nvPicPr>
        <p:blipFill>
          <a:blip r:embed="rId2">
            <a:extLst/>
          </a:blip>
          <a:stretch>
            <a:fillRect/>
          </a:stretch>
        </p:blipFill>
        <p:spPr>
          <a:xfrm>
            <a:off x="6897361" y="1229464"/>
            <a:ext cx="9687219" cy="6064357"/>
          </a:xfrm>
          <a:prstGeom prst="rect">
            <a:avLst/>
          </a:prstGeom>
          <a:ln w="12700">
            <a:miter lim="400000"/>
          </a:ln>
        </p:spPr>
      </p:pic>
      <p:grpSp>
        <p:nvGrpSpPr>
          <p:cNvPr id="219" name="Le auto distrutte sul luogo della strage. Ad azionare il telecomando a distanza che innescò l'esplosione fu Giovanni Brusca, l'uomo che uccise e sciolse nell'acido il piccolo Giuseppe Di Matteo, figlio di un pentito"/>
          <p:cNvGrpSpPr/>
          <p:nvPr/>
        </p:nvGrpSpPr>
        <p:grpSpPr>
          <a:xfrm>
            <a:off x="6612259" y="7542659"/>
            <a:ext cx="10257421" cy="5232401"/>
            <a:chOff x="0" y="0"/>
            <a:chExt cx="10257419" cy="5232400"/>
          </a:xfrm>
        </p:grpSpPr>
        <p:sp>
          <p:nvSpPr>
            <p:cNvPr id="218" name="Le auto distrutte sul luogo della strage. Ad azionare il telecomando a distanza che innescò l'esplosione fu Giovanni Brusca, l'uomo che uccise e sciolse nell'acido il piccolo Giuseppe Di Matteo, figlio di un pentito"/>
            <p:cNvSpPr txBox="1"/>
            <p:nvPr/>
          </p:nvSpPr>
          <p:spPr>
            <a:xfrm>
              <a:off x="25400" y="25400"/>
              <a:ext cx="10206620" cy="5181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spcBef>
                  <a:spcPts val="0"/>
                </a:spcBef>
                <a:defRPr sz="4300"/>
              </a:lvl1pPr>
            </a:lstStyle>
            <a:p>
              <a:pPr/>
              <a:r>
                <a:t>Le auto distrutte sul luogo della strage. Ad azionare il telecomando a distanza che innescò l'esplosione fu Giovanni Brusca, l'uomo che uccise e sciolse nell'acido il piccolo Giuseppe Di Matteo, figlio di un pentito</a:t>
              </a:r>
            </a:p>
          </p:txBody>
        </p:sp>
        <p:pic>
          <p:nvPicPr>
            <p:cNvPr id="217" name="Le auto distrutte sul luogo della strage. Ad azionare il telecomando a distanza che innescò l'esplosione fu Giovanni Brusca, l'uomo che uccise e sciolse nell'acido il piccolo Giuseppe Di Matteo, figlio di un pentito Le auto distrutte sul luogo della stra" descr="Le auto distrutte sul luogo della strage. Ad azionare il telecomando a distanza che innescò l'esplosione fu Giovanni Brusca, l'uomo che uccise e sciolse nell'acido il piccolo Giuseppe Di Matteo, figlio di un pentito Le auto distrutte sul luogo della strage. Ad azionare il telecomando a distanza che innescò l'esplosione fu Giovanni Brusca, l'uomo che uccise e sciolse nell'acido il piccolo Giuseppe Di Matteo, figlio di un pentito"/>
            <p:cNvPicPr>
              <a:picLocks noChangeAspect="0"/>
            </p:cNvPicPr>
            <p:nvPr/>
          </p:nvPicPr>
          <p:blipFill>
            <a:blip r:embed="rId3">
              <a:extLst/>
            </a:blip>
            <a:stretch>
              <a:fillRect/>
            </a:stretch>
          </p:blipFill>
          <p:spPr>
            <a:xfrm>
              <a:off x="0" y="0"/>
              <a:ext cx="10257420" cy="5232400"/>
            </a:xfrm>
            <a:prstGeom prst="rect">
              <a:avLst/>
            </a:prstGeom>
            <a:effectLst/>
          </p:spPr>
        </p:pic>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magine" descr="Immagine"/>
          <p:cNvPicPr>
            <a:picLocks noChangeAspect="1"/>
          </p:cNvPicPr>
          <p:nvPr/>
        </p:nvPicPr>
        <p:blipFill>
          <a:blip r:embed="rId2">
            <a:extLst/>
          </a:blip>
          <a:stretch>
            <a:fillRect/>
          </a:stretch>
        </p:blipFill>
        <p:spPr>
          <a:xfrm>
            <a:off x="5880496" y="1194001"/>
            <a:ext cx="12623008" cy="7902209"/>
          </a:xfrm>
          <a:prstGeom prst="rect">
            <a:avLst/>
          </a:prstGeom>
          <a:ln w="12700">
            <a:miter lim="400000"/>
          </a:ln>
        </p:spPr>
      </p:pic>
      <p:grpSp>
        <p:nvGrpSpPr>
          <p:cNvPr id="224" name="Per l'attentato del 1992, resta accertata la responsabilità, tra gli altri, dei due superboss Totò Riina e Bernardo Provenzano"/>
          <p:cNvGrpSpPr/>
          <p:nvPr/>
        </p:nvGrpSpPr>
        <p:grpSpPr>
          <a:xfrm>
            <a:off x="4087977" y="10313405"/>
            <a:ext cx="15646572" cy="1879601"/>
            <a:chOff x="0" y="0"/>
            <a:chExt cx="15646570" cy="1879600"/>
          </a:xfrm>
        </p:grpSpPr>
        <p:sp>
          <p:nvSpPr>
            <p:cNvPr id="223" name="Per l'attentato del 1992, resta accertata la responsabilità, tra gli altri, dei due superboss Totò Riina e Bernardo Provenzano"/>
            <p:cNvSpPr txBox="1"/>
            <p:nvPr/>
          </p:nvSpPr>
          <p:spPr>
            <a:xfrm>
              <a:off x="25400" y="25400"/>
              <a:ext cx="15595771" cy="1828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Per l'attentato del 1992, resta accertata la responsabilità, tra gli altri, dei due superboss Totò Riina e Bernardo Provenzano</a:t>
              </a:r>
            </a:p>
          </p:txBody>
        </p:sp>
        <p:pic>
          <p:nvPicPr>
            <p:cNvPr id="222" name="Per l'attentato del 1992, resta accertata la responsabilità, tra gli altri, dei due superboss Totò Riina e Bernardo Provenzano Per l'attentato del 1992, resta accertata la responsabilità, tra gli altri, dei due superboss Totò Riina e Bernardo Provenzano" descr="Per l'attentato del 1992, resta accertata la responsabilità, tra gli altri, dei due superboss Totò Riina e Bernardo Provenzano Per l'attentato del 1992, resta accertata la responsabilità, tra gli altri, dei due superboss Totò Riina e Bernardo Provenzano"/>
            <p:cNvPicPr>
              <a:picLocks noChangeAspect="0"/>
            </p:cNvPicPr>
            <p:nvPr/>
          </p:nvPicPr>
          <p:blipFill>
            <a:blip r:embed="rId3">
              <a:extLst/>
            </a:blip>
            <a:stretch>
              <a:fillRect/>
            </a:stretch>
          </p:blipFill>
          <p:spPr>
            <a:xfrm>
              <a:off x="0" y="0"/>
              <a:ext cx="15646571" cy="1879600"/>
            </a:xfrm>
            <a:prstGeom prst="rect">
              <a:avLst/>
            </a:prstGeom>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Immagine" descr="Immagine"/>
          <p:cNvPicPr>
            <a:picLocks noChangeAspect="1"/>
          </p:cNvPicPr>
          <p:nvPr/>
        </p:nvPicPr>
        <p:blipFill>
          <a:blip r:embed="rId2">
            <a:extLst/>
          </a:blip>
          <a:stretch>
            <a:fillRect/>
          </a:stretch>
        </p:blipFill>
        <p:spPr>
          <a:xfrm>
            <a:off x="5844380" y="750503"/>
            <a:ext cx="13020417" cy="8150994"/>
          </a:xfrm>
          <a:prstGeom prst="rect">
            <a:avLst/>
          </a:prstGeom>
          <a:ln w="12700">
            <a:miter lim="400000"/>
          </a:ln>
        </p:spPr>
      </p:pic>
      <p:grpSp>
        <p:nvGrpSpPr>
          <p:cNvPr id="229" name="Maria Rosaria Costa, vedova dell'agente di scorta Vito Schifani, legge una preghiera rivolta agli assassini del marito, durante i funerali a Palermo del 25 maggio 1992"/>
          <p:cNvGrpSpPr/>
          <p:nvPr/>
        </p:nvGrpSpPr>
        <p:grpSpPr>
          <a:xfrm>
            <a:off x="5937237" y="9262229"/>
            <a:ext cx="12834701" cy="3556001"/>
            <a:chOff x="0" y="0"/>
            <a:chExt cx="12834699" cy="3556000"/>
          </a:xfrm>
        </p:grpSpPr>
        <p:sp>
          <p:nvSpPr>
            <p:cNvPr id="228" name="Maria Rosaria Costa, vedova dell'agente di scorta Vito Schifani, legge una preghiera rivolta agli assassini del marito, durante i funerali a Palermo del 25 maggio 1992"/>
            <p:cNvSpPr txBox="1"/>
            <p:nvPr/>
          </p:nvSpPr>
          <p:spPr>
            <a:xfrm>
              <a:off x="25400" y="25400"/>
              <a:ext cx="12783900" cy="3505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spcBef>
                  <a:spcPts val="0"/>
                </a:spcBef>
                <a:defRPr sz="4300"/>
              </a:lvl1pPr>
            </a:lstStyle>
            <a:p>
              <a:pPr/>
              <a:r>
                <a:t>Maria Rosaria Costa, vedova dell'agente di scorta Vito Schifani, legge una preghiera rivolta agli assassini del marito, durante i funerali a Palermo del 25 maggio 1992</a:t>
              </a:r>
            </a:p>
          </p:txBody>
        </p:sp>
        <p:pic>
          <p:nvPicPr>
            <p:cNvPr id="227" name="Maria Rosaria Costa, vedova dell'agente di scorta Vito Schifani, legge una preghiera rivolta agli assassini del marito, durante i funerali a Palermo del 25 maggio 1992 Maria Rosaria Costa, vedova dell'agente di scorta Vito Schifani, legge una preghiera r" descr="Maria Rosaria Costa, vedova dell'agente di scorta Vito Schifani, legge una preghiera rivolta agli assassini del marito, durante i funerali a Palermo del 25 maggio 1992 Maria Rosaria Costa, vedova dell'agente di scorta Vito Schifani, legge una preghiera rivolta agli assassini del marito, durante i funerali a Palermo del 25 maggio 1992"/>
            <p:cNvPicPr>
              <a:picLocks noChangeAspect="0"/>
            </p:cNvPicPr>
            <p:nvPr/>
          </p:nvPicPr>
          <p:blipFill>
            <a:blip r:embed="rId3">
              <a:extLst/>
            </a:blip>
            <a:stretch>
              <a:fillRect/>
            </a:stretch>
          </p:blipFill>
          <p:spPr>
            <a:xfrm>
              <a:off x="0" y="0"/>
              <a:ext cx="12834700" cy="3556000"/>
            </a:xfrm>
            <a:prstGeom prst="rect">
              <a:avLst/>
            </a:prstGeom>
            <a:effectLst/>
          </p:spPr>
        </p:pic>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Immagine" descr="Immagine"/>
          <p:cNvPicPr>
            <a:picLocks noChangeAspect="1"/>
          </p:cNvPicPr>
          <p:nvPr/>
        </p:nvPicPr>
        <p:blipFill>
          <a:blip r:embed="rId2">
            <a:extLst/>
          </a:blip>
          <a:stretch>
            <a:fillRect/>
          </a:stretch>
        </p:blipFill>
        <p:spPr>
          <a:xfrm>
            <a:off x="7368300" y="2129779"/>
            <a:ext cx="10047652" cy="6289994"/>
          </a:xfrm>
          <a:prstGeom prst="rect">
            <a:avLst/>
          </a:prstGeom>
          <a:ln w="12700">
            <a:miter lim="400000"/>
          </a:ln>
        </p:spPr>
      </p:pic>
      <p:grpSp>
        <p:nvGrpSpPr>
          <p:cNvPr id="234" name="L'allora presidente della Repubblica Oscar Luigi Scalfaro depone una corona di fiori sul luogo della strage mafiosa di Capaci, avvenuta due giorni prima della sua elezione del 25 maggio 1992"/>
          <p:cNvGrpSpPr/>
          <p:nvPr/>
        </p:nvGrpSpPr>
        <p:grpSpPr>
          <a:xfrm>
            <a:off x="7310420" y="8525484"/>
            <a:ext cx="10163413" cy="4394201"/>
            <a:chOff x="0" y="0"/>
            <a:chExt cx="10163412" cy="4394200"/>
          </a:xfrm>
        </p:grpSpPr>
        <p:sp>
          <p:nvSpPr>
            <p:cNvPr id="233" name="L'allora presidente della Repubblica Oscar Luigi Scalfaro depone una corona di fiori sul luogo della strage mafiosa di Capaci, avvenuta due giorni prima della sua elezione del 25 maggio 1992"/>
            <p:cNvSpPr txBox="1"/>
            <p:nvPr/>
          </p:nvSpPr>
          <p:spPr>
            <a:xfrm>
              <a:off x="25400" y="25400"/>
              <a:ext cx="10112613" cy="4343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L'allora presidente della Repubblica Oscar Luigi Scalfaro depone una corona di fiori sul luogo della strage mafiosa di Capaci, avvenuta due giorni prima della sua elezione del 25 maggio 1992</a:t>
              </a:r>
            </a:p>
          </p:txBody>
        </p:sp>
        <p:pic>
          <p:nvPicPr>
            <p:cNvPr id="232" name="L'allora presidente della Repubblica Oscar Luigi Scalfaro depone una corona di fiori sul luogo della strage mafiosa di Capaci, avvenuta due giorni prima della sua elezione del 25 maggio 1992 L'allora presidente della Repubblica Oscar Luigi Scalfaro depon" descr="L'allora presidente della Repubblica Oscar Luigi Scalfaro depone una corona di fiori sul luogo della strage mafiosa di Capaci, avvenuta due giorni prima della sua elezione del 25 maggio 1992 L'allora presidente della Repubblica Oscar Luigi Scalfaro depone una corona di fiori sul luogo della strage mafiosa di Capaci, avvenuta due giorni prima della sua elezione del 25 maggio 1992"/>
            <p:cNvPicPr>
              <a:picLocks noChangeAspect="0"/>
            </p:cNvPicPr>
            <p:nvPr/>
          </p:nvPicPr>
          <p:blipFill>
            <a:blip r:embed="rId3">
              <a:extLst/>
            </a:blip>
            <a:stretch>
              <a:fillRect/>
            </a:stretch>
          </p:blipFill>
          <p:spPr>
            <a:xfrm>
              <a:off x="0" y="0"/>
              <a:ext cx="10163413" cy="4394200"/>
            </a:xfrm>
            <a:prstGeom prst="rect">
              <a:avLst/>
            </a:prstGeom>
            <a:effectLst/>
          </p:spPr>
        </p:pic>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magine" descr="Immagine"/>
          <p:cNvPicPr>
            <a:picLocks noChangeAspect="1"/>
          </p:cNvPicPr>
          <p:nvPr/>
        </p:nvPicPr>
        <p:blipFill>
          <a:blip r:embed="rId2">
            <a:extLst/>
          </a:blip>
          <a:stretch>
            <a:fillRect/>
          </a:stretch>
        </p:blipFill>
        <p:spPr>
          <a:xfrm>
            <a:off x="6260917" y="1113046"/>
            <a:ext cx="11862166" cy="7425908"/>
          </a:xfrm>
          <a:prstGeom prst="rect">
            <a:avLst/>
          </a:prstGeom>
          <a:ln w="12700">
            <a:miter lim="400000"/>
          </a:ln>
        </p:spPr>
      </p:pic>
      <p:grpSp>
        <p:nvGrpSpPr>
          <p:cNvPr id="239" name="Qui il boss Riina alla sua prima udienza del processo sulla strage di Capaci, nell'aula-bunker dell'Ucciardone, Palermo, il 28 febbraio 1993"/>
          <p:cNvGrpSpPr/>
          <p:nvPr/>
        </p:nvGrpSpPr>
        <p:grpSpPr>
          <a:xfrm>
            <a:off x="6944162" y="8989700"/>
            <a:ext cx="10495677" cy="3556001"/>
            <a:chOff x="0" y="0"/>
            <a:chExt cx="10495676" cy="3556000"/>
          </a:xfrm>
        </p:grpSpPr>
        <p:sp>
          <p:nvSpPr>
            <p:cNvPr id="238" name="Qui il boss Riina alla sua prima udienza del processo sulla strage di Capaci, nell'aula-bunker dell'Ucciardone, Palermo, il 28 febbraio 1993"/>
            <p:cNvSpPr txBox="1"/>
            <p:nvPr/>
          </p:nvSpPr>
          <p:spPr>
            <a:xfrm>
              <a:off x="25400" y="25400"/>
              <a:ext cx="10444877" cy="3505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Qui il boss Riina alla sua prima udienza del processo sulla strage di Capaci, nell'aula-bunker dell'Ucciardone, Palermo, il 28 febbraio 1993</a:t>
              </a:r>
            </a:p>
          </p:txBody>
        </p:sp>
        <p:pic>
          <p:nvPicPr>
            <p:cNvPr id="237" name="Qui il boss Riina alla sua prima udienza del processo sulla strage di Capaci, nell'aula-bunker dell'Ucciardone, Palermo, il 28 febbraio 1993 Qui il boss Riina alla sua prima udienza del processo sulla strage di Capaci, nell'aula-bunker dell'Ucciardone, P" descr="Qui il boss Riina alla sua prima udienza del processo sulla strage di Capaci, nell'aula-bunker dell'Ucciardone, Palermo, il 28 febbraio 1993 Qui il boss Riina alla sua prima udienza del processo sulla strage di Capaci, nell'aula-bunker dell'Ucciardone, Palermo, il 28 febbraio 1993"/>
            <p:cNvPicPr>
              <a:picLocks noChangeAspect="0"/>
            </p:cNvPicPr>
            <p:nvPr/>
          </p:nvPicPr>
          <p:blipFill>
            <a:blip r:embed="rId3">
              <a:extLst/>
            </a:blip>
            <a:stretch>
              <a:fillRect/>
            </a:stretch>
          </p:blipFill>
          <p:spPr>
            <a:xfrm>
              <a:off x="0" y="0"/>
              <a:ext cx="10495677" cy="3556000"/>
            </a:xfrm>
            <a:prstGeom prst="rect">
              <a:avLst/>
            </a:prstGeom>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4" name="Trent’anni fa il giudice antimafia Giovanni Falcone veniva ucciso a Capaci."/>
          <p:cNvGrpSpPr/>
          <p:nvPr/>
        </p:nvGrpSpPr>
        <p:grpSpPr>
          <a:xfrm>
            <a:off x="2140627" y="1049385"/>
            <a:ext cx="19375768" cy="1016001"/>
            <a:chOff x="0" y="0"/>
            <a:chExt cx="19375766" cy="1016000"/>
          </a:xfrm>
        </p:grpSpPr>
        <p:sp>
          <p:nvSpPr>
            <p:cNvPr id="143" name="Trent’anni fa il giudice antimafia Giovanni Falcone veniva ucciso a Capaci."/>
            <p:cNvSpPr txBox="1"/>
            <p:nvPr/>
          </p:nvSpPr>
          <p:spPr>
            <a:xfrm>
              <a:off x="25400" y="25400"/>
              <a:ext cx="19324967" cy="965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spcBef>
                  <a:spcPts val="0"/>
                </a:spcBef>
                <a:defRPr sz="4200"/>
              </a:lvl1pPr>
            </a:lstStyle>
            <a:p>
              <a:pPr/>
              <a:r>
                <a:t>Trent’anni fa il giudice antimafia Giovanni Falcone veniva ucciso a Capaci.</a:t>
              </a:r>
            </a:p>
          </p:txBody>
        </p:sp>
        <p:pic>
          <p:nvPicPr>
            <p:cNvPr id="142" name="Trent’anni fa il giudice antimafia Giovanni Falcone veniva ucciso a Capaci. Trent’anni fa il giudice antimafia Giovanni Falcone veniva ucciso a Capaci." descr="Trent’anni fa il giudice antimafia Giovanni Falcone veniva ucciso a Capaci. Trent’anni fa il giudice antimafia Giovanni Falcone veniva ucciso a Capaci."/>
            <p:cNvPicPr>
              <a:picLocks noChangeAspect="0"/>
            </p:cNvPicPr>
            <p:nvPr/>
          </p:nvPicPr>
          <p:blipFill>
            <a:blip r:embed="rId2">
              <a:extLst/>
            </a:blip>
            <a:stretch>
              <a:fillRect/>
            </a:stretch>
          </p:blipFill>
          <p:spPr>
            <a:xfrm>
              <a:off x="0" y="0"/>
              <a:ext cx="19375767" cy="1016000"/>
            </a:xfrm>
            <a:prstGeom prst="rect">
              <a:avLst/>
            </a:prstGeom>
            <a:effectLst/>
          </p:spPr>
        </p:pic>
      </p:grpSp>
      <p:grpSp>
        <p:nvGrpSpPr>
          <p:cNvPr id="147" name="Il 23 maggio del 1992 ha segnato una delle pagine più buie della storia della Repubblica. Sono quasi le sei del pomeriggio. Sull’autostrada A29 che dall’aeroporto di Punta Raisi, in Sicilia, porta a Palermo, viaggiano tre Fiat Croma. A bordo, ci sono il "/>
          <p:cNvGrpSpPr/>
          <p:nvPr/>
        </p:nvGrpSpPr>
        <p:grpSpPr>
          <a:xfrm>
            <a:off x="1175867" y="2323696"/>
            <a:ext cx="10565583" cy="10769601"/>
            <a:chOff x="0" y="0"/>
            <a:chExt cx="10565582" cy="10769600"/>
          </a:xfrm>
        </p:grpSpPr>
        <p:sp>
          <p:nvSpPr>
            <p:cNvPr id="146" name="Il 23 maggio del 1992 ha segnato una delle pagine più buie della storia della Repubblica. Sono quasi le sei del pomeriggio. Sull’autostrada A29 che dall’aeroporto di Punta Raisi, in Sicilia, porta a Palermo, viaggiano tre Fiat Croma. A bordo, ci sono il "/>
            <p:cNvSpPr txBox="1"/>
            <p:nvPr/>
          </p:nvSpPr>
          <p:spPr>
            <a:xfrm>
              <a:off x="25400" y="25400"/>
              <a:ext cx="10514783" cy="10718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spcBef>
                  <a:spcPts val="0"/>
                </a:spcBef>
                <a:defRPr sz="4200"/>
              </a:pPr>
              <a:r>
                <a:t>Il 23 maggio del 1992 ha segnato una delle pagine più buie della storia della Repubblica. Sono quasi le sei del pomeriggio. Sull’autostrada A29 che dall’aeroporto di Punta Raisi, in Sicilia, porta a Palermo, viaggiano tre Fiat Croma. A bordo, ci sono </a:t>
              </a:r>
              <a:r>
                <a:rPr>
                  <a:hlinkClick r:id="rId3" invalidUrl="" action="" tgtFrame="" tooltip="" history="1" highlightClick="0" endSnd="0"/>
                </a:rPr>
                <a:t>il giudice antimafia Giovanni Falcone</a:t>
              </a:r>
              <a:r>
                <a:t>, sua moglie Francesca Morvillo, e gli agenti Vito Schifani, Rocco Dicilio e Antonino Montinaro. Con loro, gli altri membri della scorta Paolo Capuzza, Angelo Corbo e Gaspare Cervello, assieme all’autista giudiziario Giuseppe Costanza.</a:t>
              </a:r>
            </a:p>
          </p:txBody>
        </p:sp>
        <p:pic>
          <p:nvPicPr>
            <p:cNvPr id="145" name="Il 23 maggio del 1992 ha segnato una delle pagine più buie della storia della Repubblica. Sono quasi le sei del pomeriggio. Sull’autostrada A29 che dall’aeroporto di Punta Raisi, in Sicilia, porta a Palermo, viaggiano tre Fiat Croma. A bordo, ci sono il " descr="Il 23 maggio del 1992 ha segnato una delle pagine più buie della storia della Repubblica. Sono quasi le sei del pomeriggio. Sull’autostrada A29 che dall’aeroporto di Punta Raisi, in Sicilia, porta a Palermo, viaggiano tre Fiat Croma. A bordo, ci sono il giudice antimafia Giovanni Falcone, sua moglie Francesca Morvillo, e gli agenti Vito Schifani, Rocco Dicilio e Antonino Montinaro. Con loro, gli altri membri della scorta Paolo Capuzza, Angelo Corbo e Gaspare Cervello, assieme all’autista giudiziario Giuseppe Costanza. Il 23 maggio del 1992 ha segnato una delle pagine più buie della storia della Repubblica. Sono quasi le sei del pomeriggio. Sull’autostrada A29 che dall’aeroporto di Punta Raisi, in Sicilia, porta a Palermo, viaggiano tre Fiat Croma. A bordo, ci sono il giudice antimafia Giovanni Falcone, sua moglie Francesca Morvillo, e gli agenti Vito Schifani, Rocco Dicilio e Antonino Montinaro. Con loro, gli altri membri della scorta Paolo Capuzza, Angelo Corbo e Gaspare Cervello, assieme all’autista giudiziario Giuseppe Costanza."/>
            <p:cNvPicPr>
              <a:picLocks noChangeAspect="0"/>
            </p:cNvPicPr>
            <p:nvPr/>
          </p:nvPicPr>
          <p:blipFill>
            <a:blip r:embed="rId4">
              <a:extLst/>
            </a:blip>
            <a:stretch>
              <a:fillRect/>
            </a:stretch>
          </p:blipFill>
          <p:spPr>
            <a:xfrm>
              <a:off x="0" y="0"/>
              <a:ext cx="10565583" cy="10769600"/>
            </a:xfrm>
            <a:prstGeom prst="rect">
              <a:avLst/>
            </a:prstGeom>
            <a:effectLst/>
          </p:spPr>
        </p:pic>
      </p:grpSp>
      <p:pic>
        <p:nvPicPr>
          <p:cNvPr id="148" name="Immagine" descr="Immagine"/>
          <p:cNvPicPr>
            <a:picLocks noChangeAspect="1"/>
          </p:cNvPicPr>
          <p:nvPr/>
        </p:nvPicPr>
        <p:blipFill>
          <a:blip r:embed="rId5">
            <a:extLst/>
          </a:blip>
          <a:stretch>
            <a:fillRect/>
          </a:stretch>
        </p:blipFill>
        <p:spPr>
          <a:xfrm>
            <a:off x="12419445" y="4735817"/>
            <a:ext cx="10569527" cy="594535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Immagine" descr="Immagine"/>
          <p:cNvPicPr>
            <a:picLocks noChangeAspect="1"/>
          </p:cNvPicPr>
          <p:nvPr/>
        </p:nvPicPr>
        <p:blipFill>
          <a:blip r:embed="rId2">
            <a:extLst/>
          </a:blip>
          <a:stretch>
            <a:fillRect/>
          </a:stretch>
        </p:blipFill>
        <p:spPr>
          <a:xfrm>
            <a:off x="7240940" y="1116713"/>
            <a:ext cx="9446343" cy="5913564"/>
          </a:xfrm>
          <a:prstGeom prst="rect">
            <a:avLst/>
          </a:prstGeom>
          <a:ln w="12700">
            <a:miter lim="400000"/>
          </a:ln>
        </p:spPr>
      </p:pic>
      <p:grpSp>
        <p:nvGrpSpPr>
          <p:cNvPr id="244" name="Un momento del processo sulla strage di Capaci bis, nell'aula bunker del carcere di Rebibbia, nel 2014. A deporre è il pentito Giovanni Brusca, colui che azionò il telecomando a Capaci"/>
          <p:cNvGrpSpPr/>
          <p:nvPr/>
        </p:nvGrpSpPr>
        <p:grpSpPr>
          <a:xfrm>
            <a:off x="7042389" y="7581780"/>
            <a:ext cx="9843445" cy="5232401"/>
            <a:chOff x="0" y="0"/>
            <a:chExt cx="9843444" cy="5232400"/>
          </a:xfrm>
        </p:grpSpPr>
        <p:sp>
          <p:nvSpPr>
            <p:cNvPr id="243" name="Un momento del processo sulla strage di Capaci bis, nell'aula bunker del carcere di Rebibbia, nel 2014. A deporre è il pentito Giovanni Brusca, colui che azionò il telecomando a Capaci"/>
            <p:cNvSpPr txBox="1"/>
            <p:nvPr/>
          </p:nvSpPr>
          <p:spPr>
            <a:xfrm>
              <a:off x="25400" y="25400"/>
              <a:ext cx="9792645" cy="5181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Un momento del processo sulla strage di Capaci bis, nell'aula bunker del carcere di Rebibbia, nel 2014. A deporre è il pentito Giovanni Brusca, colui che azionò il telecomando a Capaci</a:t>
              </a:r>
            </a:p>
          </p:txBody>
        </p:sp>
        <p:pic>
          <p:nvPicPr>
            <p:cNvPr id="242" name="Un momento del processo sulla strage di Capaci bis, nell'aula bunker del carcere di Rebibbia, nel 2014. A deporre è il pentito Giovanni Brusca, colui che azionò il telecomando a Capaci Un momento del processo sulla strage di Capaci bis, nell'aula bunker " descr="Un momento del processo sulla strage di Capaci bis, nell'aula bunker del carcere di Rebibbia, nel 2014. A deporre è il pentito Giovanni Brusca, colui che azionò il telecomando a Capaci Un momento del processo sulla strage di Capaci bis, nell'aula bunker del carcere di Rebibbia, nel 2014. A deporre è il pentito Giovanni Brusca, colui che azionò il telecomando a Capaci"/>
            <p:cNvPicPr>
              <a:picLocks noChangeAspect="0"/>
            </p:cNvPicPr>
            <p:nvPr/>
          </p:nvPicPr>
          <p:blipFill>
            <a:blip r:embed="rId3">
              <a:extLst/>
            </a:blip>
            <a:stretch>
              <a:fillRect/>
            </a:stretch>
          </p:blipFill>
          <p:spPr>
            <a:xfrm>
              <a:off x="0" y="0"/>
              <a:ext cx="9843445" cy="5232400"/>
            </a:xfrm>
            <a:prstGeom prst="rect">
              <a:avLst/>
            </a:prstGeom>
            <a:effectLst/>
          </p:spPr>
        </p:pic>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Immagine" descr="Immagine"/>
          <p:cNvPicPr>
            <a:picLocks noChangeAspect="1"/>
          </p:cNvPicPr>
          <p:nvPr/>
        </p:nvPicPr>
        <p:blipFill>
          <a:blip r:embed="rId2">
            <a:extLst/>
          </a:blip>
          <a:stretch>
            <a:fillRect/>
          </a:stretch>
        </p:blipFill>
        <p:spPr>
          <a:xfrm>
            <a:off x="6252316" y="906116"/>
            <a:ext cx="11423591" cy="7151356"/>
          </a:xfrm>
          <a:prstGeom prst="rect">
            <a:avLst/>
          </a:prstGeom>
          <a:ln w="12700">
            <a:miter lim="400000"/>
          </a:ln>
        </p:spPr>
      </p:pic>
      <p:grpSp>
        <p:nvGrpSpPr>
          <p:cNvPr id="249" name="Nel luogo dove fu premuto il pulsante del telecomando c’è una casina bianca. Su di essa anni dopo la strage è comparsa una scritta: &quot;No alla mafia&quot;"/>
          <p:cNvGrpSpPr/>
          <p:nvPr/>
        </p:nvGrpSpPr>
        <p:grpSpPr>
          <a:xfrm>
            <a:off x="6344531" y="8932728"/>
            <a:ext cx="10840357" cy="3556001"/>
            <a:chOff x="0" y="0"/>
            <a:chExt cx="10840356" cy="3556000"/>
          </a:xfrm>
        </p:grpSpPr>
        <p:sp>
          <p:nvSpPr>
            <p:cNvPr id="248" name="Nel luogo dove fu premuto il pulsante del telecomando c’è una casina bianca. Su di essa anni dopo la strage è comparsa una scritta: &quot;No alla mafia&quot;"/>
            <p:cNvSpPr txBox="1"/>
            <p:nvPr/>
          </p:nvSpPr>
          <p:spPr>
            <a:xfrm>
              <a:off x="25400" y="25400"/>
              <a:ext cx="10789557" cy="3505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Nel luogo dove fu premuto il pulsante del telecomando c’è una casina bianca. Su di essa anni dopo la strage è comparsa una scritta: "No alla mafia"</a:t>
              </a:r>
            </a:p>
          </p:txBody>
        </p:sp>
        <p:pic>
          <p:nvPicPr>
            <p:cNvPr id="247" name="Nel luogo dove fu premuto il pulsante del telecomando c’è una casina bianca. Su di essa anni dopo la strage è comparsa una scritta: &quot;No alla mafia&quot; Nel luogo dove fu premuto il pulsante del telecomando c’è una casina bianca. Su di essa anni dopo la strag" descr="Nel luogo dove fu premuto il pulsante del telecomando c’è una casina bianca. Su di essa anni dopo la strage è comparsa una scritta: &quot;No alla mafia&quot; Nel luogo dove fu premuto il pulsante del telecomando c’è una casina bianca. Su di essa anni dopo la strage è comparsa una scritta: &quot;No alla mafia&quot;"/>
            <p:cNvPicPr>
              <a:picLocks noChangeAspect="0"/>
            </p:cNvPicPr>
            <p:nvPr/>
          </p:nvPicPr>
          <p:blipFill>
            <a:blip r:embed="rId3">
              <a:extLst/>
            </a:blip>
            <a:stretch>
              <a:fillRect/>
            </a:stretch>
          </p:blipFill>
          <p:spPr>
            <a:xfrm>
              <a:off x="0" y="0"/>
              <a:ext cx="10840357" cy="3556000"/>
            </a:xfrm>
            <a:prstGeom prst="rect">
              <a:avLst/>
            </a:prstGeom>
            <a:effectLst/>
          </p:spPr>
        </p:pic>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3" name="Giovanni Falcone : un uomo e la sua storia"/>
          <p:cNvGrpSpPr/>
          <p:nvPr/>
        </p:nvGrpSpPr>
        <p:grpSpPr>
          <a:xfrm>
            <a:off x="7284570" y="11728271"/>
            <a:ext cx="10840357" cy="1041401"/>
            <a:chOff x="0" y="0"/>
            <a:chExt cx="10840356" cy="1041400"/>
          </a:xfrm>
        </p:grpSpPr>
        <p:sp>
          <p:nvSpPr>
            <p:cNvPr id="252" name="Giovanni Falcone : un uomo e la sua storia"/>
            <p:cNvSpPr txBox="1"/>
            <p:nvPr/>
          </p:nvSpPr>
          <p:spPr>
            <a:xfrm>
              <a:off x="25400" y="25400"/>
              <a:ext cx="10789557" cy="990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Giovanni Falcone : un uomo e la sua storia </a:t>
              </a:r>
            </a:p>
          </p:txBody>
        </p:sp>
        <p:pic>
          <p:nvPicPr>
            <p:cNvPr id="251" name="Giovanni Falcone : un uomo e la sua storia Giovanni Falcone : un uomo e la sua storia " descr="Giovanni Falcone : un uomo e la sua storia Giovanni Falcone : un uomo e la sua storia "/>
            <p:cNvPicPr>
              <a:picLocks noChangeAspect="0"/>
            </p:cNvPicPr>
            <p:nvPr/>
          </p:nvPicPr>
          <p:blipFill>
            <a:blip r:embed="rId2">
              <a:extLst/>
            </a:blip>
            <a:stretch>
              <a:fillRect/>
            </a:stretch>
          </p:blipFill>
          <p:spPr>
            <a:xfrm>
              <a:off x="0" y="0"/>
              <a:ext cx="10840357" cy="1041400"/>
            </a:xfrm>
            <a:prstGeom prst="rect">
              <a:avLst/>
            </a:prstGeom>
            <a:effectLst/>
          </p:spPr>
        </p:pic>
      </p:grpSp>
      <p:pic>
        <p:nvPicPr>
          <p:cNvPr id="254" name="Immagine" descr="Immagine"/>
          <p:cNvPicPr>
            <a:picLocks noChangeAspect="1"/>
          </p:cNvPicPr>
          <p:nvPr/>
        </p:nvPicPr>
        <p:blipFill>
          <a:blip r:embed="rId3">
            <a:extLst/>
          </a:blip>
          <a:stretch>
            <a:fillRect/>
          </a:stretch>
        </p:blipFill>
        <p:spPr>
          <a:xfrm>
            <a:off x="4688080" y="1106047"/>
            <a:ext cx="15482606" cy="1032173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2" name="La corsa delle tre vetture si arresta all’altezza dello svincolo di Capaci. Sotto all’asfalto è stata piazzata mezza tonnellata di esplosivo. Un detonatore azionato dalla collina che sovrasta l’autostrada scatena l’inferno: la carreggiata viene ridotta a"/>
          <p:cNvGrpSpPr/>
          <p:nvPr/>
        </p:nvGrpSpPr>
        <p:grpSpPr>
          <a:xfrm>
            <a:off x="1207061" y="2529634"/>
            <a:ext cx="10068235" cy="9144001"/>
            <a:chOff x="0" y="0"/>
            <a:chExt cx="10068234" cy="9144000"/>
          </a:xfrm>
        </p:grpSpPr>
        <p:sp>
          <p:nvSpPr>
            <p:cNvPr id="151" name="La corsa delle tre vetture si arresta all’altezza dello svincolo di Capaci. Sotto all’asfalto è stata piazzata mezza tonnellata di esplosivo. Un detonatore azionato dalla collina che sovrasta l’autostrada scatena l’inferno: la carreggiata viene ridotta a"/>
            <p:cNvSpPr txBox="1"/>
            <p:nvPr/>
          </p:nvSpPr>
          <p:spPr>
            <a:xfrm>
              <a:off x="25400" y="25400"/>
              <a:ext cx="10017435" cy="9093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a:spcBef>
                  <a:spcPts val="0"/>
                </a:spcBef>
                <a:defRPr sz="4200"/>
              </a:pPr>
            </a:p>
            <a:p>
              <a:pPr algn="ctr">
                <a:spcBef>
                  <a:spcPts val="0"/>
                </a:spcBef>
                <a:defRPr sz="4200"/>
              </a:pPr>
              <a:r>
                <a:t>La corsa delle tre vetture si arresta all’altezza dello svincolo di Capaci. Sotto all’asfalto </a:t>
              </a:r>
              <a:r>
                <a:rPr>
                  <a:hlinkClick r:id="rId2" invalidUrl="" action="" tgtFrame="" tooltip="" history="1" highlightClick="0" endSnd="0"/>
                </a:rPr>
                <a:t>è stata piazzata mezza tonnellata di esplosivo</a:t>
              </a:r>
              <a:r>
                <a:t>. Un detonatore azionato dalla collina che sovrasta l’autostrada scatena l’inferno: la carreggiata viene ridotta ad un cumulo di macerie. Del convoglio, si salvano soltanto Capuzza, Corbo, Cervello e Costanza.</a:t>
              </a:r>
            </a:p>
          </p:txBody>
        </p:sp>
        <p:pic>
          <p:nvPicPr>
            <p:cNvPr id="150" name="La corsa delle tre vetture si arresta all’altezza dello svincolo di Capaci. Sotto all’asfalto è stata piazzata mezza tonnellata di esplosivo. Un detonatore azionato dalla collina che sovrasta l’autostrada scatena l’inferno: la carreggiata viene ridotta a" descr="La corsa delle tre vetture si arresta all’altezza dello svincolo di Capaci. Sotto all’asfalto è stata piazzata mezza tonnellata di esplosivo. Un detonatore azionato dalla collina che sovrasta l’autostrada scatena l’inferno: la carreggiata viene ridotta ad un cumulo di macerie. Del convoglio, si salvano soltanto Capuzza, Corbo, Cervello e Costanza. La corsa delle tre vetture si arresta all’altezza dello svincolo di Capaci. Sotto all’asfalto è stata piazzata mezza tonnellata di esplosivo. Un detonatore azionato dalla collina che sovrasta l’autostrada scatena l’inferno: la carreggiata viene ridotta ad un cumulo di macerie. Del convoglio, si salvano soltanto Capuzza, Corbo, Cervello e Costanza."/>
            <p:cNvPicPr>
              <a:picLocks noChangeAspect="0"/>
            </p:cNvPicPr>
            <p:nvPr/>
          </p:nvPicPr>
          <p:blipFill>
            <a:blip r:embed="rId3">
              <a:extLst/>
            </a:blip>
            <a:stretch>
              <a:fillRect/>
            </a:stretch>
          </p:blipFill>
          <p:spPr>
            <a:xfrm>
              <a:off x="0" y="0"/>
              <a:ext cx="10068235" cy="9144000"/>
            </a:xfrm>
            <a:prstGeom prst="rect">
              <a:avLst/>
            </a:prstGeom>
            <a:effectLst/>
          </p:spPr>
        </p:pic>
      </p:grpSp>
      <p:pic>
        <p:nvPicPr>
          <p:cNvPr id="153" name="Immagine" descr="Immagine"/>
          <p:cNvPicPr>
            <a:picLocks noChangeAspect="1"/>
          </p:cNvPicPr>
          <p:nvPr/>
        </p:nvPicPr>
        <p:blipFill>
          <a:blip r:embed="rId4">
            <a:extLst/>
          </a:blip>
          <a:stretch>
            <a:fillRect/>
          </a:stretch>
        </p:blipFill>
        <p:spPr>
          <a:xfrm>
            <a:off x="12135994" y="3194776"/>
            <a:ext cx="11237557" cy="732644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Immagine" descr="Immagine"/>
          <p:cNvPicPr>
            <a:picLocks noChangeAspect="1"/>
          </p:cNvPicPr>
          <p:nvPr/>
        </p:nvPicPr>
        <p:blipFill>
          <a:blip r:embed="rId2">
            <a:extLst/>
          </a:blip>
          <a:stretch>
            <a:fillRect/>
          </a:stretch>
        </p:blipFill>
        <p:spPr>
          <a:xfrm>
            <a:off x="11998090" y="4246704"/>
            <a:ext cx="10594980" cy="7080634"/>
          </a:xfrm>
          <a:prstGeom prst="rect">
            <a:avLst/>
          </a:prstGeom>
          <a:ln w="12700">
            <a:miter lim="400000"/>
          </a:ln>
        </p:spPr>
      </p:pic>
      <p:grpSp>
        <p:nvGrpSpPr>
          <p:cNvPr id="158" name="L’autostrada era sparita, al suo posto c’era un cratere"/>
          <p:cNvGrpSpPr/>
          <p:nvPr/>
        </p:nvGrpSpPr>
        <p:grpSpPr>
          <a:xfrm>
            <a:off x="5862785" y="672157"/>
            <a:ext cx="15450010" cy="1181101"/>
            <a:chOff x="0" y="0"/>
            <a:chExt cx="15450008" cy="1181100"/>
          </a:xfrm>
        </p:grpSpPr>
        <p:sp>
          <p:nvSpPr>
            <p:cNvPr id="157" name="L’autostrada era sparita, al suo posto c’era un cratere"/>
            <p:cNvSpPr txBox="1"/>
            <p:nvPr/>
          </p:nvSpPr>
          <p:spPr>
            <a:xfrm>
              <a:off x="25400" y="25400"/>
              <a:ext cx="15399209" cy="1130300"/>
            </a:xfrm>
            <a:prstGeom prst="rect">
              <a:avLst/>
            </a:prstGeom>
            <a:no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spcBef>
                  <a:spcPts val="0"/>
                </a:spcBef>
                <a:defRPr sz="5000"/>
              </a:lvl1pPr>
            </a:lstStyle>
            <a:p>
              <a:pPr/>
              <a:r>
                <a:t>L’autostrada era sparita, al suo posto c’era un cratere</a:t>
              </a:r>
            </a:p>
          </p:txBody>
        </p:sp>
        <p:pic>
          <p:nvPicPr>
            <p:cNvPr id="156" name="L’autostrada era sparita, al suo posto c’era un cratere L’autostrada era sparita, al suo posto c’era un cratere" descr="L’autostrada era sparita, al suo posto c’era un cratere L’autostrada era sparita, al suo posto c’era un cratere"/>
            <p:cNvPicPr>
              <a:picLocks noChangeAspect="0"/>
            </p:cNvPicPr>
            <p:nvPr/>
          </p:nvPicPr>
          <p:blipFill>
            <a:blip r:embed="rId3">
              <a:extLst/>
            </a:blip>
            <a:stretch>
              <a:fillRect/>
            </a:stretch>
          </p:blipFill>
          <p:spPr>
            <a:xfrm>
              <a:off x="0" y="0"/>
              <a:ext cx="15450009" cy="1181100"/>
            </a:xfrm>
            <a:prstGeom prst="rect">
              <a:avLst/>
            </a:prstGeom>
            <a:effectLst/>
          </p:spPr>
        </p:pic>
      </p:grpSp>
      <p:grpSp>
        <p:nvGrpSpPr>
          <p:cNvPr id="161" name="Antonio Vassallo, fotografo, è uno dei primi ad arrivare sul posto. Parlando alla stampa internazionale in occasione del venticinquesimo anniversario della strage, nel 2017, riannodava i fili della memoria: “Ho sentito l’esplosione, erano le 17:58. Sono "/>
          <p:cNvGrpSpPr/>
          <p:nvPr/>
        </p:nvGrpSpPr>
        <p:grpSpPr>
          <a:xfrm>
            <a:off x="1639040" y="2865172"/>
            <a:ext cx="9156852" cy="10337801"/>
            <a:chOff x="0" y="0"/>
            <a:chExt cx="9156851" cy="10337800"/>
          </a:xfrm>
        </p:grpSpPr>
        <p:sp>
          <p:nvSpPr>
            <p:cNvPr id="160" name="Antonio Vassallo, fotografo, è uno dei primi ad arrivare sul posto. Parlando alla stampa internazionale in occasione del venticinquesimo anniversario della strage, nel 2017, riannodava i fili della memoria: “Ho sentito l’esplosione, erano le 17:58. Sono "/>
            <p:cNvSpPr txBox="1"/>
            <p:nvPr/>
          </p:nvSpPr>
          <p:spPr>
            <a:xfrm>
              <a:off x="25400" y="25400"/>
              <a:ext cx="9106052" cy="10287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spcBef>
                  <a:spcPts val="0"/>
                </a:spcBef>
                <a:defRPr sz="3700"/>
              </a:pPr>
              <a:r>
                <a:t>Antonio Vassallo, fotografo, </a:t>
              </a:r>
              <a:r>
                <a:rPr>
                  <a:solidFill>
                    <a:srgbClr val="006454"/>
                  </a:solidFill>
                  <a:hlinkClick r:id="rId4" invalidUrl="" action="" tgtFrame="" tooltip="" history="1" highlightClick="0" endSnd="0"/>
                </a:rPr>
                <a:t>è uno dei primi ad arrivare sul posto</a:t>
              </a:r>
              <a:r>
                <a:t>. Parlando alla stampa internazionale in occasione del venticinquesimo anniversario della strage, nel 2017, riannodava i fili della memoria: “Ho sentito l’esplosione, erano le 17:58. Sono saltato in sella al motorino e mi sono trovato di fronte una scena mai vista, degna di un film di guerra. Gli ulivi centenari sradicati da terra. Un pezzo di autostrada era semplicemente sparito: al suo posto c’era un cratere”.Finiva così la l vita di uno dei più grandi protagonisti della lotta alla mafia.</a:t>
              </a:r>
            </a:p>
          </p:txBody>
        </p:sp>
        <p:pic>
          <p:nvPicPr>
            <p:cNvPr id="159" name="Antonio Vassallo, fotografo, è uno dei primi ad arrivare sul posto. Parlando alla stampa internazionale in occasione del venticinquesimo anniversario della strage, nel 2017, riannodava i fili della memoria: “Ho sentito l’esplosione, erano le 17:58. Sono " descr="Antonio Vassallo, fotografo, è uno dei primi ad arrivare sul posto. Parlando alla stampa internazionale in occasione del venticinquesimo anniversario della strage, nel 2017, riannodava i fili della memoria: “Ho sentito l’esplosione, erano le 17:58. Sono saltato in sella al motorino e mi sono trovato di fronte una scena mai vista, degna di un film di guerra. Gli ulivi centenari sradicati da terra. Un pezzo di autostrada era semplicemente sparito: al suo posto c’era un cratere”.Finiva così la l vita di uno dei più grandi protagonisti della lotta alla mafia. Antonio Vassallo, fotografo, è uno dei primi ad arrivare sul posto. Parlando alla stampa internazionale in occasione del venticinquesimo anniversario della strage, nel 2017, riannodava i fili della memoria: “Ho sentito l’esplosione, erano le 17:58. Sono saltato in sella al motorino e mi sono trovato di fronte una scena mai vista, degna di un film di guerra. Gli ulivi centenari sradicati da terra. Un pezzo di autostrada era semplicemente sparito: al suo posto c’era un cratere”.Finiva così la l vita di uno dei più grandi protagonisti della lotta alla mafia."/>
            <p:cNvPicPr>
              <a:picLocks noChangeAspect="0"/>
            </p:cNvPicPr>
            <p:nvPr/>
          </p:nvPicPr>
          <p:blipFill>
            <a:blip r:embed="rId5">
              <a:extLst/>
            </a:blip>
            <a:stretch>
              <a:fillRect/>
            </a:stretch>
          </p:blipFill>
          <p:spPr>
            <a:xfrm>
              <a:off x="0" y="0"/>
              <a:ext cx="9156852" cy="10337800"/>
            </a:xfrm>
            <a:prstGeom prst="rect">
              <a:avLst/>
            </a:prstGeom>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5" name="Giovanni Falcone"/>
          <p:cNvGrpSpPr/>
          <p:nvPr/>
        </p:nvGrpSpPr>
        <p:grpSpPr>
          <a:xfrm>
            <a:off x="9153764" y="809256"/>
            <a:ext cx="6076472" cy="1181101"/>
            <a:chOff x="0" y="0"/>
            <a:chExt cx="6076470" cy="1181100"/>
          </a:xfrm>
        </p:grpSpPr>
        <p:sp>
          <p:nvSpPr>
            <p:cNvPr id="164" name="Giovanni Falcone"/>
            <p:cNvSpPr txBox="1"/>
            <p:nvPr/>
          </p:nvSpPr>
          <p:spPr>
            <a:xfrm>
              <a:off x="25400" y="25400"/>
              <a:ext cx="6025671" cy="11303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5000"/>
              </a:lvl1pPr>
            </a:lstStyle>
            <a:p>
              <a:pPr/>
              <a:r>
                <a:t>Giovanni Falcone</a:t>
              </a:r>
            </a:p>
          </p:txBody>
        </p:sp>
        <p:pic>
          <p:nvPicPr>
            <p:cNvPr id="163" name="Giovanni Falcone Giovanni Falcone" descr="Giovanni Falcone Giovanni Falcone"/>
            <p:cNvPicPr>
              <a:picLocks noChangeAspect="0"/>
            </p:cNvPicPr>
            <p:nvPr/>
          </p:nvPicPr>
          <p:blipFill>
            <a:blip r:embed="rId2">
              <a:extLst/>
            </a:blip>
            <a:stretch>
              <a:fillRect/>
            </a:stretch>
          </p:blipFill>
          <p:spPr>
            <a:xfrm>
              <a:off x="0" y="0"/>
              <a:ext cx="6076471" cy="1181100"/>
            </a:xfrm>
            <a:prstGeom prst="rect">
              <a:avLst/>
            </a:prstGeom>
            <a:effectLst/>
          </p:spPr>
        </p:pic>
      </p:grpSp>
      <p:grpSp>
        <p:nvGrpSpPr>
          <p:cNvPr id="168" name="il 18 maggio del 1939 nasce a Palermo Giovanni Falcone.Nel 1961 si laureò in giurisprudenza; tre anni dopo fu nominato pretore nella città di Lentini, quindi sostituto procuratore a Trapani. Alla procura di Palermo il magistrato arrivò nel 1978, avviando"/>
          <p:cNvGrpSpPr/>
          <p:nvPr/>
        </p:nvGrpSpPr>
        <p:grpSpPr>
          <a:xfrm>
            <a:off x="1562230" y="3444899"/>
            <a:ext cx="21132202" cy="8089901"/>
            <a:chOff x="0" y="0"/>
            <a:chExt cx="21132201" cy="8089900"/>
          </a:xfrm>
        </p:grpSpPr>
        <p:sp>
          <p:nvSpPr>
            <p:cNvPr id="167" name="il 18 maggio del 1939 nasce a Palermo Giovanni Falcone.Nel 1961 si laureò in giurisprudenza; tre anni dopo fu nominato pretore nella città di Lentini, quindi sostituto procuratore a Trapani. Alla procura di Palermo il magistrato arrivò nel 1978, avviando"/>
            <p:cNvSpPr txBox="1"/>
            <p:nvPr/>
          </p:nvSpPr>
          <p:spPr>
            <a:xfrm>
              <a:off x="25400" y="25400"/>
              <a:ext cx="21081402" cy="80391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spcBef>
                  <a:spcPts val="0"/>
                </a:spcBef>
                <a:defRPr sz="4500"/>
              </a:pPr>
              <a:r>
                <a:t>il 18 maggio del 1939 nasce a Palermo Giovanni Falcone.Nel 1961 si laureò in giurisprudenza; tre anni dopo fu nominato pretore nella città di Lentini, quindi sostituto procuratore a Trapani. Alla procura di Palermo il magistrato arrivò nel 1978, avviando una stretta collaborazione con i giudici Rocco Chinnici e </a:t>
              </a:r>
              <a:r>
                <a:rPr>
                  <a:solidFill>
                    <a:srgbClr val="006454"/>
                  </a:solidFill>
                  <a:hlinkClick r:id="rId3" invalidUrl="" action="" tgtFrame="" tooltip="" history="1" highlightClick="0" endSnd="0"/>
                </a:rPr>
                <a:t>Paolo Borsellino</a:t>
              </a:r>
              <a:r>
                <a:t>: insieme tratteranno centinaia di processi. Nel 1980 a Falcone venne assegnato il fascicolo che riguardava il boss Rosario Spatola, i cui interessi avevano ramificazioni anche negli Stati Uniti. Dopo </a:t>
              </a:r>
              <a:r>
                <a:rPr>
                  <a:solidFill>
                    <a:srgbClr val="006454"/>
                  </a:solidFill>
                  <a:hlinkClick r:id="rId4" invalidUrl="" action="" tgtFrame="" tooltip="" history="1" highlightClick="0" endSnd="0"/>
                </a:rPr>
                <a:t>l’assassinio di Chinnici</a:t>
              </a:r>
              <a:r>
                <a:t>, nel 1983, venne creata una struttura che, nel giro di pochi anni, rivoluzionerà la lotta alla criminalità organizzata: </a:t>
              </a:r>
              <a:r>
                <a:rPr>
                  <a:solidFill>
                    <a:srgbClr val="006454"/>
                  </a:solidFill>
                  <a:hlinkClick r:id="rId5" invalidUrl="" action="" tgtFrame="" tooltip="" history="1" highlightClick="0" endSnd="0"/>
                </a:rPr>
                <a:t>il pool antimafia</a:t>
              </a:r>
              <a:r>
                <a:t>.</a:t>
              </a:r>
            </a:p>
          </p:txBody>
        </p:sp>
        <p:pic>
          <p:nvPicPr>
            <p:cNvPr id="166" name="il 18 maggio del 1939 nasce a Palermo Giovanni Falcone.Nel 1961 si laureò in giurisprudenza; tre anni dopo fu nominato pretore nella città di Lentini, quindi sostituto procuratore a Trapani. Alla procura di Palermo il magistrato arrivò nel 1978, avviando" descr="il 18 maggio del 1939 nasce a Palermo Giovanni Falcone.Nel 1961 si laureò in giurisprudenza; tre anni dopo fu nominato pretore nella città di Lentini, quindi sostituto procuratore a Trapani. Alla procura di Palermo il magistrato arrivò nel 1978, avviando una stretta collaborazione con i giudici Rocco Chinnici e Paolo Borsellino: insieme tratteranno centinaia di processi. Nel 1980 a Falcone venne assegnato il fascicolo che riguardava il boss Rosario Spatola, i cui interessi avevano ramificazioni anche negli Stati Uniti. Dopo l’assassinio di Chinnici, nel 1983, venne creata una struttura che, nel giro di pochi anni, rivoluzionerà la lotta alla criminalità organizzata: il pool antimafia. il 18 maggio del 1939 nasce a Palermo Giovanni Falcone.Nel 1961 si laureò in giurisprudenza; tre anni dopo fu nominato pretore nella città di Lentini, quindi sostituto procuratore a Trapani. Alla procura di Palermo il magistrato arrivò nel 1978, avviando una stretta collaborazione con i giudici Rocco Chinnici e Paolo Borsellino: insieme tratteranno centinaia di processi. Nel 1980 a Falcone venne assegnato il fascicolo che riguardava il boss Rosario Spatola, i cui interessi avevano ramificazioni anche negli Stati Uniti. Dopo l’assassinio di Chinnici, nel 1983, venne creata una struttura che, nel giro di pochi anni, rivoluzionerà la lotta alla criminalità organizzata: il pool antimafia."/>
            <p:cNvPicPr>
              <a:picLocks noChangeAspect="0"/>
            </p:cNvPicPr>
            <p:nvPr/>
          </p:nvPicPr>
          <p:blipFill>
            <a:blip r:embed="rId6">
              <a:extLst/>
            </a:blip>
            <a:stretch>
              <a:fillRect/>
            </a:stretch>
          </p:blipFill>
          <p:spPr>
            <a:xfrm>
              <a:off x="0" y="0"/>
              <a:ext cx="21132202" cy="8089900"/>
            </a:xfrm>
            <a:prstGeom prst="rect">
              <a:avLst/>
            </a:prstGeom>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Gli anni del pool antimafia con Antonino Caponnetto e Paolo Borsellino"/>
          <p:cNvGrpSpPr/>
          <p:nvPr/>
        </p:nvGrpSpPr>
        <p:grpSpPr>
          <a:xfrm>
            <a:off x="3313913" y="755156"/>
            <a:ext cx="17628837" cy="1041401"/>
            <a:chOff x="0" y="0"/>
            <a:chExt cx="17628835" cy="1041400"/>
          </a:xfrm>
        </p:grpSpPr>
        <p:sp>
          <p:nvSpPr>
            <p:cNvPr id="171" name="Gli anni del pool antimafia con Antonino Caponnetto e Paolo Borsellino"/>
            <p:cNvSpPr txBox="1"/>
            <p:nvPr/>
          </p:nvSpPr>
          <p:spPr>
            <a:xfrm>
              <a:off x="25400" y="25400"/>
              <a:ext cx="17578036" cy="990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Gli anni del pool antimafia con Antonino Caponnetto e Paolo Borsellino</a:t>
              </a:r>
            </a:p>
          </p:txBody>
        </p:sp>
        <p:pic>
          <p:nvPicPr>
            <p:cNvPr id="170" name="Gli anni del pool antimafia con Antonino Caponnetto e Paolo Borsellino Gli anni del pool antimafia con Antonino Caponnetto e Paolo Borsellino" descr="Gli anni del pool antimafia con Antonino Caponnetto e Paolo Borsellino Gli anni del pool antimafia con Antonino Caponnetto e Paolo Borsellino"/>
            <p:cNvPicPr>
              <a:picLocks noChangeAspect="0"/>
            </p:cNvPicPr>
            <p:nvPr/>
          </p:nvPicPr>
          <p:blipFill>
            <a:blip r:embed="rId2">
              <a:extLst/>
            </a:blip>
            <a:stretch>
              <a:fillRect/>
            </a:stretch>
          </p:blipFill>
          <p:spPr>
            <a:xfrm>
              <a:off x="0" y="0"/>
              <a:ext cx="17628836" cy="1041400"/>
            </a:xfrm>
            <a:prstGeom prst="rect">
              <a:avLst/>
            </a:prstGeom>
            <a:effectLst/>
          </p:spPr>
        </p:pic>
      </p:grpSp>
      <p:grpSp>
        <p:nvGrpSpPr>
          <p:cNvPr id="175" name="Ne fanno parte Antonino Caponnetto, che lo dirige, Giuseppe Di Lello Finuoli, Leonardo Guarnotta e gli stessi Falcone e Borsellino. Un anno dopo, il celebre interrogatorio del pentito Tommaso Buscetta permette una svolta nelle indagini su Cosa Nostra. Un"/>
          <p:cNvGrpSpPr/>
          <p:nvPr/>
        </p:nvGrpSpPr>
        <p:grpSpPr>
          <a:xfrm>
            <a:off x="3487322" y="3892452"/>
            <a:ext cx="17675623" cy="8026401"/>
            <a:chOff x="0" y="0"/>
            <a:chExt cx="17675621" cy="8026400"/>
          </a:xfrm>
        </p:grpSpPr>
        <p:sp>
          <p:nvSpPr>
            <p:cNvPr id="174" name="Ne fanno parte Antonino Caponnetto, che lo dirige, Giuseppe Di Lello Finuoli, Leonardo Guarnotta e gli stessi Falcone e Borsellino. Un anno dopo, il celebre interrogatorio del pentito Tommaso Buscetta permette una svolta nelle indagini su Cosa Nostra. Un"/>
            <p:cNvSpPr txBox="1"/>
            <p:nvPr/>
          </p:nvSpPr>
          <p:spPr>
            <a:xfrm>
              <a:off x="25400" y="25400"/>
              <a:ext cx="17624822" cy="79756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5000"/>
              </a:lvl1pPr>
            </a:lstStyle>
            <a:p>
              <a:pPr/>
              <a:r>
                <a:t>Ne fanno parte Antonino Caponnetto, che lo dirige, Giuseppe Di Lello Finuoli, Leonardo Guarnotta e gli stessi Falcone e Borsellino. Un anno dopo, il celebre interrogatorio del pentito Tommaso Buscetta permette una svolta nelle indagini su Cosa Nostra. Un lavoro che consentì al pool di ricostruire l’intera catena di comando della mafia: responsabilità, ruoli e volti della cosiddetta “Cupola”, il quartier generale della criminalità siciliana.</a:t>
              </a:r>
            </a:p>
          </p:txBody>
        </p:sp>
        <p:pic>
          <p:nvPicPr>
            <p:cNvPr id="173" name="Ne fanno parte Antonino Caponnetto, che lo dirige, Giuseppe Di Lello Finuoli, Leonardo Guarnotta e gli stessi Falcone e Borsellino. Un anno dopo, il celebre interrogatorio del pentito Tommaso Buscetta permette una svolta nelle indagini su Cosa Nostra. Un" descr="Ne fanno parte Antonino Caponnetto, che lo dirige, Giuseppe Di Lello Finuoli, Leonardo Guarnotta e gli stessi Falcone e Borsellino. Un anno dopo, il celebre interrogatorio del pentito Tommaso Buscetta permette una svolta nelle indagini su Cosa Nostra. Un lavoro che consentì al pool di ricostruire l’intera catena di comando della mafia: responsabilità, ruoli e volti della cosiddetta “Cupola”, il quartier generale della criminalità siciliana. Ne fanno parte Antonino Caponnetto, che lo dirige, Giuseppe Di Lello Finuoli, Leonardo Guarnotta e gli stessi Falcone e Borsellino. Un anno dopo, il celebre interrogatorio del pentito Tommaso Buscetta permette una svolta nelle indagini su Cosa Nostra. Un lavoro che consentì al pool di ricostruire l’intera catena di comando della mafia: responsabilità, ruoli e volti della cosiddetta “Cupola”, il quartier generale della criminalità siciliana."/>
            <p:cNvPicPr>
              <a:picLocks noChangeAspect="0"/>
            </p:cNvPicPr>
            <p:nvPr/>
          </p:nvPicPr>
          <p:blipFill>
            <a:blip r:embed="rId3">
              <a:extLst/>
            </a:blip>
            <a:stretch>
              <a:fillRect/>
            </a:stretch>
          </p:blipFill>
          <p:spPr>
            <a:xfrm>
              <a:off x="0" y="0"/>
              <a:ext cx="17675622" cy="8026400"/>
            </a:xfrm>
            <a:prstGeom prst="rect">
              <a:avLst/>
            </a:prstGeom>
            <a:effectLst/>
          </p:spPr>
        </p:pic>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9" name="Giovanni Falcone era in possesso di una quantità gigantesca di informazioni. I mafiosi ne erano a conoscenza e per questo lo misero nel mirino, cominciando con l’assassinio di Giuseppe Montana e Ninni Cassarà, due tra i suoi più stretti collaboratori. Pe"/>
          <p:cNvGrpSpPr/>
          <p:nvPr/>
        </p:nvGrpSpPr>
        <p:grpSpPr>
          <a:xfrm>
            <a:off x="1773782" y="1142999"/>
            <a:ext cx="13142149" cy="11430001"/>
            <a:chOff x="0" y="0"/>
            <a:chExt cx="13142148" cy="11430000"/>
          </a:xfrm>
        </p:grpSpPr>
        <p:sp>
          <p:nvSpPr>
            <p:cNvPr id="178" name="Giovanni Falcone era in possesso di una quantità gigantesca di informazioni. I mafiosi ne erano a conoscenza e per questo lo misero nel mirino, cominciando con l’assassinio di Giuseppe Montana e Ninni Cassarà, due tra i suoi più stretti collaboratori. Pe"/>
            <p:cNvSpPr txBox="1"/>
            <p:nvPr/>
          </p:nvSpPr>
          <p:spPr>
            <a:xfrm>
              <a:off x="25400" y="25400"/>
              <a:ext cx="13091349" cy="11379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just">
                <a:spcBef>
                  <a:spcPts val="0"/>
                </a:spcBef>
                <a:defRPr sz="4400"/>
              </a:pPr>
              <a:r>
                <a:t>Giovanni Falcone era in possesso di una quantità gigantesca di informazioni. I mafiosi ne erano a conoscenza e per questo lo misero nel mirino, cominciando con </a:t>
              </a:r>
              <a:r>
                <a:rPr>
                  <a:solidFill>
                    <a:srgbClr val="006454"/>
                  </a:solidFill>
                  <a:hlinkClick r:id="rId2" invalidUrl="" action="" tgtFrame="" tooltip="" history="1" highlightClick="0" endSnd="0"/>
                </a:rPr>
                <a:t>l’assassinio di Giuseppe Montana e Ninni Cassarà</a:t>
              </a:r>
              <a:r>
                <a:t>, due tra i suoi più stretti collaboratori. Per ragioni di sicurezza, quindi, il governo impone ai giudici del pool e alle loro famiglie di trasferirsi in totale segretezza presso il carcere dell’Asinara. L’unico posto ritenuto sicuro per poter far continuare il lavoro ai magistrati e non indebolire l’impianto accusatorio che costituirà la base del “maxi-processo”, avviato alla fine degli anni Ottanta nell’aula bunker del tribunale di Palermo.</a:t>
              </a:r>
            </a:p>
          </p:txBody>
        </p:sp>
        <p:pic>
          <p:nvPicPr>
            <p:cNvPr id="177" name="Giovanni Falcone era in possesso di una quantità gigantesca di informazioni. I mafiosi ne erano a conoscenza e per questo lo misero nel mirino, cominciando con l’assassinio di Giuseppe Montana e Ninni Cassarà, due tra i suoi più stretti collaboratori. Pe" descr="Giovanni Falcone era in possesso di una quantità gigantesca di informazioni. I mafiosi ne erano a conoscenza e per questo lo misero nel mirino, cominciando con l’assassinio di Giuseppe Montana e Ninni Cassarà, due tra i suoi più stretti collaboratori. Per ragioni di sicurezza, quindi, il governo impone ai giudici del pool e alle loro famiglie di trasferirsi in totale segretezza presso il carcere dell’Asinara. L’unico posto ritenuto sicuro per poter far continuare il lavoro ai magistrati e non indebolire l’impianto accusatorio che costituirà la base del “maxi-processo”, avviato alla fine degli anni Ottanta nell’aula bunker del tribunale di Palermo. Giovanni Falcone era in possesso di una quantità gigantesca di informazioni. I mafiosi ne erano a conoscenza e per questo lo misero nel mirino, cominciando con l’assassinio di Giuseppe Montana e Ninni Cassarà, due tra i suoi più stretti collaboratori. Per ragioni di sicurezza, quindi, il governo impone ai giudici del pool e alle loro famiglie di trasferirsi in totale segretezza presso il carcere dell’Asinara. L’unico posto ritenuto sicuro per poter far continuare il lavoro ai magistrati e non indebolire l’impianto accusatorio che costituirà la base del “maxi-processo”, avviato alla fine degli anni Ottanta nell’aula bunker del tribunale di Palermo."/>
            <p:cNvPicPr>
              <a:picLocks noChangeAspect="0"/>
            </p:cNvPicPr>
            <p:nvPr/>
          </p:nvPicPr>
          <p:blipFill>
            <a:blip r:embed="rId3">
              <a:extLst/>
            </a:blip>
            <a:stretch>
              <a:fillRect/>
            </a:stretch>
          </p:blipFill>
          <p:spPr>
            <a:xfrm>
              <a:off x="0" y="0"/>
              <a:ext cx="13142149" cy="11430000"/>
            </a:xfrm>
            <a:prstGeom prst="rect">
              <a:avLst/>
            </a:prstGeom>
            <a:effectLst/>
          </p:spPr>
        </p:pic>
      </p:grpSp>
      <p:pic>
        <p:nvPicPr>
          <p:cNvPr id="180" name="Immagine" descr="Immagine"/>
          <p:cNvPicPr>
            <a:picLocks noChangeAspect="1"/>
          </p:cNvPicPr>
          <p:nvPr/>
        </p:nvPicPr>
        <p:blipFill>
          <a:blip r:embed="rId4">
            <a:extLst/>
          </a:blip>
          <a:stretch>
            <a:fillRect/>
          </a:stretch>
        </p:blipFill>
        <p:spPr>
          <a:xfrm>
            <a:off x="15846178" y="1876656"/>
            <a:ext cx="7191717" cy="958895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4" name="Il maxi-processo e la condanna a morte di Giovanni Falcone"/>
          <p:cNvGrpSpPr/>
          <p:nvPr/>
        </p:nvGrpSpPr>
        <p:grpSpPr>
          <a:xfrm>
            <a:off x="6223678" y="797466"/>
            <a:ext cx="11404034" cy="1955801"/>
            <a:chOff x="0" y="0"/>
            <a:chExt cx="11404033" cy="1955800"/>
          </a:xfrm>
        </p:grpSpPr>
        <p:sp>
          <p:nvSpPr>
            <p:cNvPr id="183" name="Il maxi-processo e la condanna a morte di Giovanni Falcone"/>
            <p:cNvSpPr txBox="1"/>
            <p:nvPr/>
          </p:nvSpPr>
          <p:spPr>
            <a:xfrm>
              <a:off x="25400" y="25400"/>
              <a:ext cx="11353234" cy="1905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spcBef>
                  <a:spcPts val="0"/>
                </a:spcBef>
                <a:defRPr sz="4500"/>
              </a:lvl1pPr>
            </a:lstStyle>
            <a:p>
              <a:pPr/>
              <a:r>
                <a:t>Il maxi-processo e la condanna a morte di Giovanni Falcone</a:t>
              </a:r>
            </a:p>
          </p:txBody>
        </p:sp>
        <p:pic>
          <p:nvPicPr>
            <p:cNvPr id="182" name="Il maxi-processo e la condanna a morte di Giovanni Falcone Il maxi-processo e la condanna a morte di Giovanni Falcone" descr="Il maxi-processo e la condanna a morte di Giovanni Falcone Il maxi-processo e la condanna a morte di Giovanni Falcone"/>
            <p:cNvPicPr>
              <a:picLocks noChangeAspect="0"/>
            </p:cNvPicPr>
            <p:nvPr/>
          </p:nvPicPr>
          <p:blipFill>
            <a:blip r:embed="rId2">
              <a:extLst/>
            </a:blip>
            <a:stretch>
              <a:fillRect/>
            </a:stretch>
          </p:blipFill>
          <p:spPr>
            <a:xfrm>
              <a:off x="0" y="0"/>
              <a:ext cx="11404034" cy="1955800"/>
            </a:xfrm>
            <a:prstGeom prst="rect">
              <a:avLst/>
            </a:prstGeom>
            <a:effectLst/>
          </p:spPr>
        </p:pic>
      </p:grpSp>
      <p:grpSp>
        <p:nvGrpSpPr>
          <p:cNvPr id="187" name="Si è trattato del più grande processo contro la criminalità organizzata mafiosa mai tenuto al mondo: 460 imputati, 200 avvocati difensori, quasi sei anni di lavoro. Conclusi con 19 ergastoli e pene per un totale di 2.665 anni di reclusione. Per la mafia "/>
          <p:cNvGrpSpPr/>
          <p:nvPr/>
        </p:nvGrpSpPr>
        <p:grpSpPr>
          <a:xfrm>
            <a:off x="2398253" y="4406900"/>
            <a:ext cx="19587494" cy="7747001"/>
            <a:chOff x="0" y="0"/>
            <a:chExt cx="19587492" cy="7747000"/>
          </a:xfrm>
        </p:grpSpPr>
        <p:sp>
          <p:nvSpPr>
            <p:cNvPr id="186" name="Si è trattato del più grande processo contro la criminalità organizzata mafiosa mai tenuto al mondo: 460 imputati, 200 avvocati difensori, quasi sei anni di lavoro. Conclusi con 19 ergastoli e pene per un totale di 2.665 anni di reclusione. Per la mafia "/>
            <p:cNvSpPr txBox="1"/>
            <p:nvPr/>
          </p:nvSpPr>
          <p:spPr>
            <a:xfrm>
              <a:off x="25400" y="25400"/>
              <a:ext cx="19536693" cy="76962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Si è trattato del più grande processo contro la criminalità organizzata mafiosa mai tenuto al mondo: 460 imputati, 200 avvocati difensori, quasi sei anni di lavoro. Conclusi con 19 ergastoli e pene per un totale di 2.665 anni di reclusione. Per la mafia è un colpo devastante, ma molti boss, all’epoca, erano ancora latitanti. Tra di loro, il “capo dei capi”: Totò Riina, che presiedeva le riunioni delle “commissioni” di Cosa Nostra. È in questo contesto che, tra il settembre e il dicembre del 1991, si decise di uccidere Falcone, assieme al ministro della Giustizia dell’epoca, Claudio Martelli, e al presentatore televisivo Maurizio Costanzo, vittima a sua volta di un attentato dal quale si salvò per miracolo.</a:t>
              </a:r>
            </a:p>
          </p:txBody>
        </p:sp>
        <p:pic>
          <p:nvPicPr>
            <p:cNvPr id="185" name="Si è trattato del più grande processo contro la criminalità organizzata mafiosa mai tenuto al mondo: 460 imputati, 200 avvocati difensori, quasi sei anni di lavoro. Conclusi con 19 ergastoli e pene per un totale di 2.665 anni di reclusione. Per la mafia " descr="Si è trattato del più grande processo contro la criminalità organizzata mafiosa mai tenuto al mondo: 460 imputati, 200 avvocati difensori, quasi sei anni di lavoro. Conclusi con 19 ergastoli e pene per un totale di 2.665 anni di reclusione. Per la mafia è un colpo devastante, ma molti boss, all’epoca, erano ancora latitanti. Tra di loro, il “capo dei capi”: Totò Riina, che presiedeva le riunioni delle “commissioni” di Cosa Nostra. È in questo contesto che, tra il settembre e il dicembre del 1991, si decise di uccidere Falcone, assieme al ministro della Giustizia dell’epoca, Claudio Martelli, e al presentatore televisivo Maurizio Costanzo, vittima a sua volta di un attentato dal quale si salvò per miracolo. Si è trattato del più grande processo contro la criminalità organizzata mafiosa mai tenuto al mondo: 460 imputati, 200 avvocati difensori, quasi sei anni di lavoro. Conclusi con 19 ergastoli e pene per un totale di 2.665 anni di reclusione. Per la mafia è un colpo devastante, ma molti boss, all’epoca, erano ancora latitanti. Tra di loro, il “capo dei capi”: Totò Riina, che presiedeva le riunioni delle “commissioni” di Cosa Nostra. È in questo contesto che, tra il settembre e il dicembre del 1991, si decise di uccidere Falcone, assieme al ministro della Giustizia dell’epoca, Claudio Martelli, e al presentatore televisivo Maurizio Costanzo, vittima a sua volta di un attentato dal quale si salvò per miracolo."/>
            <p:cNvPicPr>
              <a:picLocks noChangeAspect="0"/>
            </p:cNvPicPr>
            <p:nvPr/>
          </p:nvPicPr>
          <p:blipFill>
            <a:blip r:embed="rId3">
              <a:extLst/>
            </a:blip>
            <a:stretch>
              <a:fillRect/>
            </a:stretch>
          </p:blipFill>
          <p:spPr>
            <a:xfrm>
              <a:off x="0" y="0"/>
              <a:ext cx="19587493" cy="7747000"/>
            </a:xfrm>
            <a:prstGeom prst="rect">
              <a:avLst/>
            </a:prstGeom>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1" name="La strage di Capaci suscitò in tutta Italia un’ondata di sdegno. Ciò nonostante, Cosa Nostra non si arrestò, finendo per colpire anche il collega e amico di Falcone, Paolo Borsellino, che aveva raccolto il testimone delle indagini. Il giudice sapeva di e"/>
          <p:cNvGrpSpPr/>
          <p:nvPr/>
        </p:nvGrpSpPr>
        <p:grpSpPr>
          <a:xfrm>
            <a:off x="1014360" y="2565400"/>
            <a:ext cx="13157486" cy="8585201"/>
            <a:chOff x="0" y="0"/>
            <a:chExt cx="13157485" cy="8585200"/>
          </a:xfrm>
        </p:grpSpPr>
        <p:sp>
          <p:nvSpPr>
            <p:cNvPr id="190" name="La strage di Capaci suscitò in tutta Italia un’ondata di sdegno. Ciò nonostante, Cosa Nostra non si arrestò, finendo per colpire anche il collega e amico di Falcone, Paolo Borsellino, che aveva raccolto il testimone delle indagini. Il giudice sapeva di e"/>
            <p:cNvSpPr txBox="1"/>
            <p:nvPr/>
          </p:nvSpPr>
          <p:spPr>
            <a:xfrm>
              <a:off x="25400" y="25400"/>
              <a:ext cx="13106686" cy="85344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spcBef>
                  <a:spcPts val="0"/>
                </a:spcBef>
                <a:defRPr sz="4300"/>
              </a:lvl1pPr>
            </a:lstStyle>
            <a:p>
              <a:pPr/>
              <a:r>
                <a:t>La strage di Capaci suscitò in tutta Italia un’ondata di sdegno. Ciò nonostante, Cosa Nostra non si arrestò, finendo per colpire anche il collega e amico di Falcone, Paolo Borsellino, che aveva raccolto il testimone delle indagini. Il giudice sapeva di essere condannato e non a caso ripeteva ai suoi, lavorando giorno e notte, nelle ultime settimane di vita: “Ho poco tempo”. Anche lui sarà ucciso dal tritolo mafioso, il 19 luglio 1992, in via D’Amelio, dove si era recato per andare a trovare la madre</a:t>
              </a:r>
            </a:p>
          </p:txBody>
        </p:sp>
        <p:pic>
          <p:nvPicPr>
            <p:cNvPr id="189" name="La strage di Capaci suscitò in tutta Italia un’ondata di sdegno. Ciò nonostante, Cosa Nostra non si arrestò, finendo per colpire anche il collega e amico di Falcone, Paolo Borsellino, che aveva raccolto il testimone delle indagini. Il giudice sapeva di e" descr="La strage di Capaci suscitò in tutta Italia un’ondata di sdegno. Ciò nonostante, Cosa Nostra non si arrestò, finendo per colpire anche il collega e amico di Falcone, Paolo Borsellino, che aveva raccolto il testimone delle indagini. Il giudice sapeva di essere condannato e non a caso ripeteva ai suoi, lavorando giorno e notte, nelle ultime settimane di vita: “Ho poco tempo”. Anche lui sarà ucciso dal tritolo mafioso, il 19 luglio 1992, in via D’Amelio, dove si era recato per andare a trovare la madre La strage di Capaci suscitò in tutta Italia un’ondata di sdegno. Ciò nonostante, Cosa Nostra non si arrestò, finendo per colpire anche il collega e amico di Falcone, Paolo Borsellino, che aveva raccolto il testimone delle indagini. Il giudice sapeva di essere condannato e non a caso ripeteva ai suoi, lavorando giorno e notte, nelle ultime settimane di vita: “Ho poco tempo”. Anche lui sarà ucciso dal tritolo mafioso, il 19 luglio 1992, in via D’Amelio, dove si era recato per andare a trovare la madre"/>
            <p:cNvPicPr>
              <a:picLocks noChangeAspect="0"/>
            </p:cNvPicPr>
            <p:nvPr/>
          </p:nvPicPr>
          <p:blipFill>
            <a:blip r:embed="rId2">
              <a:extLst/>
            </a:blip>
            <a:stretch>
              <a:fillRect/>
            </a:stretch>
          </p:blipFill>
          <p:spPr>
            <a:xfrm>
              <a:off x="0" y="0"/>
              <a:ext cx="13157486" cy="8585200"/>
            </a:xfrm>
            <a:prstGeom prst="rect">
              <a:avLst/>
            </a:prstGeom>
            <a:effectLst/>
          </p:spPr>
        </p:pic>
      </p:grpSp>
      <p:pic>
        <p:nvPicPr>
          <p:cNvPr id="192" name="Immagine" descr="Immagine"/>
          <p:cNvPicPr>
            <a:picLocks noChangeAspect="1"/>
          </p:cNvPicPr>
          <p:nvPr/>
        </p:nvPicPr>
        <p:blipFill>
          <a:blip r:embed="rId3">
            <a:extLst/>
          </a:blip>
          <a:stretch>
            <a:fillRect/>
          </a:stretch>
        </p:blipFill>
        <p:spPr>
          <a:xfrm>
            <a:off x="14870701" y="3458909"/>
            <a:ext cx="8679590" cy="6580604"/>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4200"/>
          </a:spcBef>
          <a:spcAft>
            <a:spcPts val="0"/>
          </a:spcAft>
          <a:buClrTx/>
          <a:buSzTx/>
          <a:buFontTx/>
          <a:buNone/>
          <a:tabLst/>
          <a:defRPr b="0" baseline="0" cap="none" i="0" spc="0" strike="noStrike" sz="52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